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GB" altLang="hu-H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GB" altLang="hu-H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GB" altLang="hu-H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11A4D3BF-B0DF-4B48-92F5-E80B1DE67CE8}" type="slidenum">
              <a:rPr lang="en-GB" altLang="hu-HU"/>
              <a:pPr/>
              <a:t>‹#›</a:t>
            </a:fld>
            <a:endParaRPr lang="en-GB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592FAE-1A63-4AFD-926C-9454C9A4D766}" type="slidenum">
              <a:rPr lang="en-GB" altLang="hu-HU"/>
              <a:pPr/>
              <a:t>1</a:t>
            </a:fld>
            <a:endParaRPr lang="en-GB" altLang="hu-HU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800C9A-EA88-441B-B2BE-800FB594ACD4}" type="slidenum">
              <a:rPr lang="en-GB" altLang="hu-HU"/>
              <a:pPr/>
              <a:t>10</a:t>
            </a:fld>
            <a:endParaRPr lang="en-GB" altLang="hu-HU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BCF1EB-CE16-4612-8EC0-D73464B95009}" type="slidenum">
              <a:rPr lang="en-GB" altLang="hu-HU"/>
              <a:pPr/>
              <a:t>11</a:t>
            </a:fld>
            <a:endParaRPr lang="en-GB" altLang="hu-HU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5F18F-0933-4C66-BE0A-E6C9BC21FDA5}" type="slidenum">
              <a:rPr lang="en-GB" altLang="hu-HU"/>
              <a:pPr/>
              <a:t>12</a:t>
            </a:fld>
            <a:endParaRPr lang="en-GB" altLang="hu-HU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BFFCA9-9A0C-4C52-990D-9595D0ECBDB8}" type="slidenum">
              <a:rPr lang="en-GB" altLang="hu-HU"/>
              <a:pPr/>
              <a:t>13</a:t>
            </a:fld>
            <a:endParaRPr lang="en-GB" altLang="hu-HU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E5D8ED-041F-4299-9D8C-E4DA29A8FC13}" type="slidenum">
              <a:rPr lang="en-GB" altLang="hu-HU"/>
              <a:pPr/>
              <a:t>14</a:t>
            </a:fld>
            <a:endParaRPr lang="en-GB" altLang="hu-HU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2D8975-AD99-4119-900B-2945638AC892}" type="slidenum">
              <a:rPr lang="en-GB" altLang="hu-HU"/>
              <a:pPr/>
              <a:t>15</a:t>
            </a:fld>
            <a:endParaRPr lang="en-GB" altLang="hu-HU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E2D91A-C568-41B1-A9A1-34AC56208D8D}" type="slidenum">
              <a:rPr lang="en-GB" altLang="hu-HU"/>
              <a:pPr/>
              <a:t>16</a:t>
            </a:fld>
            <a:endParaRPr lang="en-GB" altLang="hu-HU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7B55F0-B578-42EF-A92B-7FDF4F22DBAE}" type="slidenum">
              <a:rPr lang="en-GB" altLang="hu-HU"/>
              <a:pPr/>
              <a:t>17</a:t>
            </a:fld>
            <a:endParaRPr lang="en-GB" altLang="hu-HU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7769ED-E95F-4A30-9DE3-883777145615}" type="slidenum">
              <a:rPr lang="en-GB" altLang="hu-HU"/>
              <a:pPr/>
              <a:t>18</a:t>
            </a:fld>
            <a:endParaRPr lang="en-GB" altLang="hu-HU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826198-E9A8-431F-ACA5-E1F0AD7317B0}" type="slidenum">
              <a:rPr lang="en-GB" altLang="hu-HU"/>
              <a:pPr/>
              <a:t>19</a:t>
            </a:fld>
            <a:endParaRPr lang="en-GB" altLang="hu-HU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1FA624-42F3-415B-A748-43D32C1FE31F}" type="slidenum">
              <a:rPr lang="en-GB" altLang="hu-HU"/>
              <a:pPr/>
              <a:t>2</a:t>
            </a:fld>
            <a:endParaRPr lang="en-GB" altLang="hu-HU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116FED-4235-4FAF-BB9C-E444A2964B5D}" type="slidenum">
              <a:rPr lang="en-GB" altLang="hu-HU"/>
              <a:pPr/>
              <a:t>20</a:t>
            </a:fld>
            <a:endParaRPr lang="en-GB" altLang="hu-HU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A5432E-89CD-4720-A33D-7CC60FB90D95}" type="slidenum">
              <a:rPr lang="en-GB" altLang="hu-HU"/>
              <a:pPr/>
              <a:t>21</a:t>
            </a:fld>
            <a:endParaRPr lang="en-GB" altLang="hu-HU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81069-6A14-4D5C-9F4D-C5DA4A5D0CAA}" type="slidenum">
              <a:rPr lang="en-GB" altLang="hu-HU"/>
              <a:pPr/>
              <a:t>22</a:t>
            </a:fld>
            <a:endParaRPr lang="en-GB" altLang="hu-HU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FFE49C-AC4D-4844-A908-E5E0898BD1D1}" type="slidenum">
              <a:rPr lang="en-GB" altLang="hu-HU"/>
              <a:pPr/>
              <a:t>23</a:t>
            </a:fld>
            <a:endParaRPr lang="en-GB" altLang="hu-HU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BBB492-583B-46A3-AFED-BCF433097B88}" type="slidenum">
              <a:rPr lang="en-GB" altLang="hu-HU"/>
              <a:pPr/>
              <a:t>24</a:t>
            </a:fld>
            <a:endParaRPr lang="en-GB" altLang="hu-HU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530791-5129-4531-87BE-BF2AE79AF524}" type="slidenum">
              <a:rPr lang="en-GB" altLang="hu-HU"/>
              <a:pPr/>
              <a:t>25</a:t>
            </a:fld>
            <a:endParaRPr lang="en-GB" altLang="hu-HU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B2CCB5-451B-4A70-88F2-0DA125F60780}" type="slidenum">
              <a:rPr lang="en-GB" altLang="hu-HU"/>
              <a:pPr/>
              <a:t>26</a:t>
            </a:fld>
            <a:endParaRPr lang="en-GB" altLang="hu-HU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560B30-0252-4285-B072-EB8EFA76217F}" type="slidenum">
              <a:rPr lang="en-GB" altLang="hu-HU"/>
              <a:pPr/>
              <a:t>27</a:t>
            </a:fld>
            <a:endParaRPr lang="en-GB" altLang="hu-HU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ED9A1A-B875-4166-8C69-839AB9D4884B}" type="slidenum">
              <a:rPr lang="en-GB" altLang="hu-HU"/>
              <a:pPr/>
              <a:t>28</a:t>
            </a:fld>
            <a:endParaRPr lang="en-GB" altLang="hu-HU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40C65B-258A-4942-B7CF-34DEE83BAF09}" type="slidenum">
              <a:rPr lang="en-GB" altLang="hu-HU"/>
              <a:pPr/>
              <a:t>29</a:t>
            </a:fld>
            <a:endParaRPr lang="en-GB" altLang="hu-HU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BAC9B6-978B-4BFE-BF71-BD362B81D4A4}" type="slidenum">
              <a:rPr lang="en-GB" altLang="hu-HU"/>
              <a:pPr/>
              <a:t>3</a:t>
            </a:fld>
            <a:endParaRPr lang="en-GB" altLang="hu-HU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B891E0-9FDC-4047-A22B-13073E63F648}" type="slidenum">
              <a:rPr lang="en-GB" altLang="hu-HU"/>
              <a:pPr/>
              <a:t>30</a:t>
            </a:fld>
            <a:endParaRPr lang="en-GB" altLang="hu-HU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DECE15-3193-46D5-ACD0-C1F80432FE33}" type="slidenum">
              <a:rPr lang="en-GB" altLang="hu-HU"/>
              <a:pPr/>
              <a:t>31</a:t>
            </a:fld>
            <a:endParaRPr lang="en-GB" altLang="hu-HU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7AFFA2-4D08-48A5-A0D0-AAEE7C60A6FA}" type="slidenum">
              <a:rPr lang="en-GB" altLang="hu-HU"/>
              <a:pPr/>
              <a:t>32</a:t>
            </a:fld>
            <a:endParaRPr lang="en-GB" altLang="hu-HU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35F4A9-ED8D-46E4-AA05-6507CA1E558A}" type="slidenum">
              <a:rPr lang="en-GB" altLang="hu-HU"/>
              <a:pPr/>
              <a:t>33</a:t>
            </a:fld>
            <a:endParaRPr lang="en-GB" altLang="hu-HU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9BBB56-44BA-459C-8F08-E6EA600404BE}" type="slidenum">
              <a:rPr lang="en-GB" altLang="hu-HU"/>
              <a:pPr/>
              <a:t>34</a:t>
            </a:fld>
            <a:endParaRPr lang="en-GB" altLang="hu-HU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C7598C-5368-4B01-9476-CABCEDEE9B20}" type="slidenum">
              <a:rPr lang="en-GB" altLang="hu-HU"/>
              <a:pPr/>
              <a:t>35</a:t>
            </a:fld>
            <a:endParaRPr lang="en-GB" altLang="hu-HU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1B1F95-A622-41CD-9DBB-5BBBDF8F06B2}" type="slidenum">
              <a:rPr lang="en-GB" altLang="hu-HU"/>
              <a:pPr/>
              <a:t>36</a:t>
            </a:fld>
            <a:endParaRPr lang="en-GB" altLang="hu-HU"/>
          </a:p>
        </p:txBody>
      </p:sp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B7B7C6-9387-4748-91CF-E17422959971}" type="slidenum">
              <a:rPr lang="en-GB" altLang="hu-HU"/>
              <a:pPr/>
              <a:t>37</a:t>
            </a:fld>
            <a:endParaRPr lang="en-GB" altLang="hu-HU"/>
          </a:p>
        </p:txBody>
      </p:sp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458DDA-99BF-4EA0-98DA-3CD6CEF1A0D0}" type="slidenum">
              <a:rPr lang="en-GB" altLang="hu-HU"/>
              <a:pPr/>
              <a:t>4</a:t>
            </a:fld>
            <a:endParaRPr lang="en-GB" altLang="hu-HU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757896-B8B2-4A8D-8D37-76B37BB9E8D2}" type="slidenum">
              <a:rPr lang="en-GB" altLang="hu-HU"/>
              <a:pPr/>
              <a:t>5</a:t>
            </a:fld>
            <a:endParaRPr lang="en-GB" altLang="hu-HU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964CBF-77DC-4E8C-90E9-BD496035FB4A}" type="slidenum">
              <a:rPr lang="en-GB" altLang="hu-HU"/>
              <a:pPr/>
              <a:t>6</a:t>
            </a:fld>
            <a:endParaRPr lang="en-GB" altLang="hu-HU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C5318-A9F8-48E7-A756-2907E920D428}" type="slidenum">
              <a:rPr lang="en-GB" altLang="hu-HU"/>
              <a:pPr/>
              <a:t>7</a:t>
            </a:fld>
            <a:endParaRPr lang="en-GB" altLang="hu-HU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E7A4E6-F090-4CA8-8F7D-BF7431D723D0}" type="slidenum">
              <a:rPr lang="en-GB" altLang="hu-HU"/>
              <a:pPr/>
              <a:t>8</a:t>
            </a:fld>
            <a:endParaRPr lang="en-GB" altLang="hu-HU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A249BE-3AD5-450F-AD5C-A8660DC7552C}" type="slidenum">
              <a:rPr lang="en-GB" altLang="hu-HU"/>
              <a:pPr/>
              <a:t>9</a:t>
            </a:fld>
            <a:endParaRPr lang="en-GB" altLang="hu-HU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EEBBE2-CE67-4EE9-8862-50C7CB59C75E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20053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E9EFFE-CB91-44E7-BEBF-4938E214A01B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84963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1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9A106D-FC36-4E05-A5D2-FEFE54D2395E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430671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73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7525"/>
          </a:xfrm>
        </p:spPr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7525"/>
          </a:xfrm>
        </p:spPr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3150" cy="517525"/>
          </a:xfrm>
        </p:spPr>
        <p:txBody>
          <a:bodyPr/>
          <a:lstStyle>
            <a:lvl1pPr>
              <a:defRPr/>
            </a:lvl1pPr>
          </a:lstStyle>
          <a:p>
            <a:fld id="{3D107626-035D-490E-B93F-58FB19B5ECDA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53910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7A6C5F-3807-4AD1-A5B6-3C1F0DCA3390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95628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E35276-4755-42D2-A0FE-D5B4A915278E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16645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4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4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5B19A3-DE94-4C66-805F-F0907CCBFBC8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93696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26BD21-40B1-4DDE-A150-F40E3FBF088E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84118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7A5F30-CB3C-4DC6-BD1C-B7118873171F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66206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D29882-5DC4-4984-A086-E9194986277E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18152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C8DEE5-CDCF-4BC0-9D49-21B64CCCBB75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7715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848F50-7058-4FE4-AD0A-18AD79CCA90E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35542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Címszöveg formátumának szerkesztése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Vázlatszöveg formátumának szerkesztése</a:t>
            </a:r>
          </a:p>
          <a:p>
            <a:pPr lvl="1"/>
            <a:r>
              <a:rPr lang="en-GB" altLang="hu-HU" smtClean="0"/>
              <a:t>Második vázlatszint</a:t>
            </a:r>
          </a:p>
          <a:p>
            <a:pPr lvl="2"/>
            <a:r>
              <a:rPr lang="en-GB" altLang="hu-HU" smtClean="0"/>
              <a:t>Harmadik vázlatszint</a:t>
            </a:r>
          </a:p>
          <a:p>
            <a:pPr lvl="3"/>
            <a:r>
              <a:rPr lang="en-GB" altLang="hu-HU" smtClean="0"/>
              <a:t>Negyedik vázlatszint</a:t>
            </a:r>
          </a:p>
          <a:p>
            <a:pPr lvl="4"/>
            <a:r>
              <a:rPr lang="en-GB" altLang="hu-HU" smtClean="0"/>
              <a:t>Ötödik vázlatszint</a:t>
            </a:r>
          </a:p>
          <a:p>
            <a:pPr lvl="4"/>
            <a:r>
              <a:rPr lang="en-GB" altLang="hu-HU" smtClean="0"/>
              <a:t>Hatodik vázlatszint</a:t>
            </a:r>
          </a:p>
          <a:p>
            <a:pPr lvl="4"/>
            <a:r>
              <a:rPr lang="en-GB" altLang="hu-HU" smtClean="0"/>
              <a:t>Hetedik vázlatszint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endParaRPr lang="en-GB" altLang="hu-H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endParaRPr lang="en-GB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3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EDF1C44D-5B56-4579-A8B4-F10C1BD16D55}" type="slidenum">
              <a:rPr lang="en-GB" altLang="hu-HU"/>
              <a:pPr/>
              <a:t>‹#›</a:t>
            </a:fld>
            <a:endParaRPr lang="en-GB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yp.csillagaszat.hu/files/eratosthenes/how.htm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u.wikipedia.org/wiki/Stonehen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hu.wikipedia.org/wiki/Maja_napt%C3%A1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9792" y="1763613"/>
            <a:ext cx="5976663" cy="1849537"/>
          </a:xfrm>
          <a:ln/>
        </p:spPr>
        <p:txBody>
          <a:bodyPr/>
          <a:lstStyle/>
          <a:p>
            <a:pPr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dirty="0"/>
              <a:t>A c</a:t>
            </a:r>
            <a:r>
              <a:rPr lang="en-GB" altLang="hu-HU" dirty="0" err="1"/>
              <a:t>sillagászat</a:t>
            </a:r>
            <a:r>
              <a:rPr lang="en-GB" altLang="hu-HU" dirty="0"/>
              <a:t> </a:t>
            </a:r>
            <a:r>
              <a:rPr lang="en-GB" altLang="hu-HU" dirty="0" err="1"/>
              <a:t>történet</a:t>
            </a:r>
            <a:r>
              <a:rPr lang="hu-HU" altLang="hu-HU" dirty="0"/>
              <a:t>e</a:t>
            </a:r>
            <a:r>
              <a:rPr lang="en-GB" altLang="hu-HU" dirty="0"/>
              <a:t/>
            </a:r>
            <a:br>
              <a:rPr lang="en-GB" altLang="hu-HU" dirty="0"/>
            </a:br>
            <a:endParaRPr lang="en-GB" altLang="hu-H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47785" y="3112293"/>
            <a:ext cx="5400675" cy="1001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indent="0" algn="ctr">
              <a:spcAft>
                <a:spcPct val="0"/>
              </a:spcAft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hu-HU" altLang="hu-HU" sz="3400" dirty="0" smtClean="0"/>
              <a:t>Az őskortól a </a:t>
            </a:r>
          </a:p>
          <a:p>
            <a:pPr marL="0" indent="0" algn="ctr">
              <a:spcAft>
                <a:spcPct val="0"/>
              </a:spcAft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hu-HU" altLang="hu-HU" sz="3400" dirty="0" smtClean="0"/>
              <a:t>geocentrikus világképig</a:t>
            </a:r>
            <a:endParaRPr lang="en-GB" altLang="hu-HU" sz="3400" dirty="0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6659563" y="0"/>
            <a:ext cx="3600450" cy="7740650"/>
          </a:xfrm>
          <a:prstGeom prst="roundRect">
            <a:avLst>
              <a:gd name="adj" fmla="val 42"/>
            </a:avLst>
          </a:prstGeom>
          <a:solidFill>
            <a:srgbClr val="E6E6E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40538" y="4283892"/>
            <a:ext cx="3276600" cy="30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8625" indent="-32385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8604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57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hu-HU" sz="2400" dirty="0" err="1"/>
              <a:t>Őskor</a:t>
            </a:r>
            <a:r>
              <a:rPr lang="en-GB" altLang="hu-HU" sz="2400" dirty="0"/>
              <a:t>:</a:t>
            </a:r>
          </a:p>
          <a:p>
            <a:pPr lvl="1">
              <a:buSzPct val="45000"/>
              <a:buFont typeface="Symbol" panose="05050102010706020507" pitchFamily="18" charset="2"/>
              <a:buChar char=""/>
            </a:pPr>
            <a:r>
              <a:rPr lang="en-GB" altLang="hu-HU" sz="2000" dirty="0" err="1"/>
              <a:t>Megalit</a:t>
            </a:r>
            <a:r>
              <a:rPr lang="en-GB" altLang="hu-HU" sz="2000" dirty="0"/>
              <a:t> </a:t>
            </a:r>
            <a:r>
              <a:rPr lang="en-GB" altLang="hu-HU" sz="2000" dirty="0" err="1"/>
              <a:t>kultúra</a:t>
            </a:r>
            <a:endParaRPr lang="en-GB" altLang="hu-HU" sz="2000" dirty="0"/>
          </a:p>
          <a:p>
            <a:pPr lvl="1">
              <a:buSzPct val="45000"/>
              <a:buFont typeface="Symbol" panose="05050102010706020507" pitchFamily="18" charset="2"/>
              <a:buChar char=""/>
            </a:pPr>
            <a:r>
              <a:rPr lang="en-GB" altLang="hu-HU" sz="2000" dirty="0"/>
              <a:t>Maja </a:t>
            </a:r>
            <a:r>
              <a:rPr lang="en-GB" altLang="hu-HU" sz="2000" dirty="0" err="1"/>
              <a:t>kultúra</a:t>
            </a:r>
            <a:endParaRPr lang="en-GB" altLang="hu-HU" sz="2000" dirty="0"/>
          </a:p>
          <a:p>
            <a:pPr>
              <a:spcAft>
                <a:spcPts val="57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altLang="hu-HU" sz="2400" dirty="0" err="1"/>
              <a:t>Ókor</a:t>
            </a:r>
            <a:r>
              <a:rPr lang="en-GB" altLang="hu-HU" sz="2400" dirty="0"/>
              <a:t>:</a:t>
            </a:r>
          </a:p>
          <a:p>
            <a:pPr lvl="1">
              <a:buSzPct val="45000"/>
              <a:buFont typeface="Symbol" panose="05050102010706020507" pitchFamily="18" charset="2"/>
              <a:buChar char=""/>
            </a:pPr>
            <a:r>
              <a:rPr lang="en-GB" altLang="hu-HU" sz="2000" dirty="0" err="1"/>
              <a:t>Babilon</a:t>
            </a:r>
            <a:endParaRPr lang="en-GB" altLang="hu-HU" sz="2000" dirty="0"/>
          </a:p>
          <a:p>
            <a:pPr lvl="1">
              <a:buSzPct val="45000"/>
              <a:buFont typeface="Symbol" panose="05050102010706020507" pitchFamily="18" charset="2"/>
              <a:buChar char=""/>
            </a:pPr>
            <a:r>
              <a:rPr lang="en-GB" altLang="hu-HU" sz="2000" dirty="0" err="1"/>
              <a:t>Egyiptom</a:t>
            </a:r>
            <a:endParaRPr lang="en-GB" altLang="hu-HU" sz="2000" dirty="0"/>
          </a:p>
          <a:p>
            <a:pPr lvl="1">
              <a:buSzPct val="45000"/>
              <a:buFont typeface="Symbol" panose="05050102010706020507" pitchFamily="18" charset="2"/>
              <a:buChar char=""/>
            </a:pPr>
            <a:r>
              <a:rPr lang="en-GB" altLang="hu-HU" sz="2000" dirty="0" err="1"/>
              <a:t>Kína</a:t>
            </a:r>
            <a:endParaRPr lang="en-GB" altLang="hu-HU" sz="2000" dirty="0"/>
          </a:p>
          <a:p>
            <a:pPr lvl="1">
              <a:buSzPct val="45000"/>
              <a:buFont typeface="Symbol" panose="05050102010706020507" pitchFamily="18" charset="2"/>
              <a:buChar char=""/>
            </a:pPr>
            <a:r>
              <a:rPr lang="en-GB" altLang="hu-HU" sz="2000" dirty="0"/>
              <a:t>A </a:t>
            </a:r>
            <a:r>
              <a:rPr lang="en-GB" altLang="hu-HU" sz="2000" dirty="0" err="1"/>
              <a:t>Görög</a:t>
            </a:r>
            <a:r>
              <a:rPr lang="en-GB" altLang="hu-HU" sz="2000" dirty="0"/>
              <a:t> </a:t>
            </a:r>
            <a:r>
              <a:rPr lang="en-GB" altLang="hu-HU" sz="2000" dirty="0" err="1" smtClean="0"/>
              <a:t>világ</a:t>
            </a:r>
            <a:endParaRPr lang="en-GB" altLang="hu-HU" sz="20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019925" y="360363"/>
            <a:ext cx="18002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GB" altLang="hu-HU" sz="2800"/>
              <a:t>Tartalom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79388" y="7019925"/>
            <a:ext cx="32400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Maja kultúra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20725" y="1800225"/>
            <a:ext cx="3421063" cy="39608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9613"/>
            <a:ext cx="31210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00563" y="1768475"/>
            <a:ext cx="5219700" cy="5467350"/>
          </a:xfrm>
          <a:ln/>
        </p:spPr>
        <p:txBody>
          <a:bodyPr/>
          <a:lstStyle/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 Hold nem játszott fontos szerepet – nincsenek holdhónapok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 mindennapi életben nagy hangsúly helyeződött a csillagászatra és az asztrológiára: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 Vénusz helyzete alapján indítottak háborúkat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Emberáldozatok fogyatkozásokkor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Üstökösök fontos szerepet játszanak a mitológiában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Hold és Napfogyatkozások; rituális tömeggyilkosságok, emberáldozatok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750" y="5580063"/>
            <a:ext cx="360045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GB" altLang="hu-HU" sz="1400">
                <a:solidFill>
                  <a:srgbClr val="FFFFFF"/>
                </a:solidFill>
              </a:rPr>
              <a:t>Maja 20-as számrendszer számjegyei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Babilon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989513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Istenek Kapuja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Kezdete kb. ie. 3000, csúcspontját kb ie. 600-500 között érte el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Pontos ismeretek; például egy szidonikus hónap Naburi Annu szerint 29.530641 nap, Kindinnu szerint 29.530594 nap. A mai legpontosabb mérések szerint 29.530589 nap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Szárosz-ciklus (18 év és 11,3 nap) – két Napfogyatkozás közti időtartam. A papi réteg ezt pozíciója erősítésére használta fel.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Szoros kapcsolat a vallással: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 bolygók istenek (például Marduk=Jupiter, Nap=Shamash)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papok </a:t>
            </a:r>
            <a:r>
              <a:rPr lang="hu-HU" altLang="hu-HU" sz="2000"/>
              <a:t>(marduk papok=kaldeusok)</a:t>
            </a:r>
            <a:r>
              <a:rPr lang="en-GB" altLang="hu-HU" sz="2000"/>
              <a:t>– csillagászok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csillagvizsgálók (templomok; zikkurat-ok)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Babiloni főistenek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176712" cy="4899025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Shamash – Nap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Sin – Hold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Nabu - Merkúr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Istar – Vénusz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Nergal – Mars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Marduk – Jupiter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Ninutra - Szaturnusz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39863"/>
            <a:ext cx="360045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Megfigyeléseik: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768475"/>
            <a:ext cx="5256212" cy="5430838"/>
          </a:xfrm>
          <a:ln/>
        </p:spPr>
        <p:txBody>
          <a:bodyPr/>
          <a:lstStyle/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Szárosz-ciklus (kb ie. III. évezredtől)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Első feljegyzésekből ismert időpontú Napfogyatkozás:</a:t>
            </a:r>
            <a:r>
              <a:rPr lang="hu-HU" altLang="hu-HU" sz="2400"/>
              <a:t/>
            </a:r>
            <a:br>
              <a:rPr lang="hu-HU" altLang="hu-HU" sz="2400"/>
            </a:br>
            <a:r>
              <a:rPr lang="hu-HU" altLang="hu-HU" sz="2400"/>
              <a:t>ie. 763.06.15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Megfigyelték hogy a bolygók hurok alakú pályákon mozognak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Nap-éj egyenlőségek, napfordulók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12 állatövi csillagkép elnevezése (a Naprendszer síkjában) – ezekből néhányat átvettünk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Marduk út; nyári napfordulókor a Jupiter az út irányában kelt fel a horizonton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98650"/>
            <a:ext cx="41402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Állatövi csillagképek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7375"/>
            <a:ext cx="973455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Babiloni Naptár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989513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60-as számrendszer használata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Hold járására volt alapozva: 30 napos Hold hónapok , 12 hónap egy évben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365,25 napos szoláris év miatt; szökőhónap </a:t>
            </a:r>
            <a:br>
              <a:rPr lang="en-GB" altLang="hu-HU"/>
            </a:br>
            <a:r>
              <a:rPr lang="en-GB" altLang="hu-HU"/>
              <a:t>(ie. VI. századtól) 19 évente 7 szökő hónap (Metron-ciklus; 235 holdhónap).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A napot kezdetben Napnyugtától számították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A napot 24 egyenlő részre osztották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Világkép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36050" cy="1831975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Az Istenek tüzes szekereken közlekednek az égbolton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Ha befejezték útjukat az égbolton, akkor a nyugati kapun át belépnek a Holtak országába. Végighaladnak a holtak birodalmában, majd a Keleti kapun át újra az égboltra kerülnek.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600450"/>
            <a:ext cx="4422775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649663"/>
            <a:ext cx="36004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Egyiptom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5435600" cy="4989513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Nílus mentén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Földművelés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Öntözés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Áradások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Ezért fontos az időmérés; az áradások magjóslása -&gt; csillagászat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Vallás; csillag-orientált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Szíriusz-kultusz; a Nílus áradásának előrejelzése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Az istenek elnevezése tájegységenként és időben is változott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Ré, Rá, Amon, Amon-Rá, Aton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260475"/>
            <a:ext cx="3606800" cy="615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Egyiptomi Csillagászat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619250"/>
            <a:ext cx="9359900" cy="5430838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Csillagképek bevezetése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Az állatövet 36 dekánra osztották – ezek istenségekhez tartoztak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Piramisok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ie. 3000 körül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Észak-déli tájolás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Folyosók bizonyos csillagok felé néztek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100513"/>
            <a:ext cx="41402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060700"/>
            <a:ext cx="421005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Naptár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989513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Nap mozgására támaszkodott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ie. IV. évezredben ismerték a szoláris év hosszát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Az évet 12 30 napos hónapra és +5 járulékos napra osztották.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Az év kezdetét a Szíriusz heliákus (Nappal egyidejűleg történő) felkelésétől számították.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Ez az időpont az ie. IV évezredben egybe esett a Nílus áradásával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4 évente 1 nap késés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Szótisz-periódus</a:t>
            </a:r>
            <a:r>
              <a:rPr lang="hu-HU" altLang="hu-HU" sz="2000"/>
              <a:t>: 1460 év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Nem korrigálták a naptárukat ie. 238-ig, innentől 4 évente egy szökőnap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2562" cy="12509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A csillagászat szerepe a korai civilizációk életében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899025"/>
          </a:xfrm>
          <a:ln/>
        </p:spPr>
        <p:txBody>
          <a:bodyPr/>
          <a:lstStyle/>
          <a:p>
            <a:pPr marL="428625" indent="-323850">
              <a:spcAft>
                <a:spcPts val="288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17550" algn="l"/>
                <a:tab pos="1441450" algn="l"/>
                <a:tab pos="2165350" algn="l"/>
                <a:tab pos="2889250" algn="l"/>
                <a:tab pos="3613150" algn="l"/>
                <a:tab pos="433705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680450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en-GB" altLang="hu-HU" sz="2400"/>
              <a:t>Ciklikusság -&gt; naptárak, időszámítás</a:t>
            </a:r>
            <a:br>
              <a:rPr lang="en-GB" altLang="hu-HU" sz="2400"/>
            </a:br>
            <a:r>
              <a:rPr lang="en-GB" altLang="hu-HU"/>
              <a:t>	</a:t>
            </a:r>
            <a:r>
              <a:rPr lang="en-GB" altLang="hu-HU" sz="1600"/>
              <a:t>a mezőgazdaságban nagy szerepe van</a:t>
            </a:r>
          </a:p>
          <a:p>
            <a:pPr marL="428625" indent="-323850">
              <a:spcAft>
                <a:spcPts val="288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17550" algn="l"/>
                <a:tab pos="1441450" algn="l"/>
                <a:tab pos="2165350" algn="l"/>
                <a:tab pos="2889250" algn="l"/>
                <a:tab pos="3613150" algn="l"/>
                <a:tab pos="433705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680450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en-GB" altLang="hu-HU" sz="2400"/>
              <a:t>Az égbolt különböző helyeken különbözően néz ki -&gt; tájékozódás</a:t>
            </a:r>
            <a:br>
              <a:rPr lang="en-GB" altLang="hu-HU" sz="2400"/>
            </a:br>
            <a:r>
              <a:rPr lang="en-GB" altLang="hu-HU"/>
              <a:t>	</a:t>
            </a:r>
            <a:r>
              <a:rPr lang="en-GB" altLang="hu-HU" sz="1600"/>
              <a:t>a kereskedelemben fontos</a:t>
            </a:r>
          </a:p>
          <a:p>
            <a:pPr marL="428625" indent="-323850">
              <a:spcAft>
                <a:spcPts val="288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17550" algn="l"/>
                <a:tab pos="1441450" algn="l"/>
                <a:tab pos="2165350" algn="l"/>
                <a:tab pos="2889250" algn="l"/>
                <a:tab pos="3613150" algn="l"/>
                <a:tab pos="433705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680450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en-GB" altLang="hu-HU" sz="2400"/>
              <a:t>A világukat Istenek és Démonok irányítják -&gt; ezeket a bolygók, égitestek személyesítik meg; fontos az istenek akaratának kifürkészése; ekkor születik meg az asztrológia.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717550" algn="l"/>
                <a:tab pos="1441450" algn="l"/>
                <a:tab pos="2165350" algn="l"/>
                <a:tab pos="2889250" algn="l"/>
                <a:tab pos="3613150" algn="l"/>
                <a:tab pos="433705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680450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en-GB" altLang="hu-HU" sz="2400"/>
              <a:t>kapcsolat van az égi és a földi események között (árvizek, háborúk, járványok)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717550" algn="l"/>
                <a:tab pos="1441450" algn="l"/>
                <a:tab pos="2165350" algn="l"/>
                <a:tab pos="2889250" algn="l"/>
                <a:tab pos="3613150" algn="l"/>
                <a:tab pos="433705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680450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</a:pPr>
            <a:r>
              <a:rPr lang="en-GB" altLang="hu-HU" sz="2400"/>
              <a:t>nem vállik szét a csillagászat és a csillagjóslás (lásd Babilon)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449" decel="100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449" decel="100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449" decel="100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449" decel="100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449" decel="100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Kozmológia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979613"/>
            <a:ext cx="3995737" cy="4989512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Lapos Föld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Geb a föld istene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Nut az ég istennője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Az égbolt víz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Csillagok lámpások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Az istenek bárkákon közlekednek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439863"/>
            <a:ext cx="5303838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400675"/>
            <a:ext cx="3138488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00675"/>
            <a:ext cx="295275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Ókori Kína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5329237" cy="4989513"/>
          </a:xfrm>
          <a:ln/>
        </p:spPr>
        <p:txBody>
          <a:bodyPr/>
          <a:lstStyle/>
          <a:p>
            <a:pPr marL="428625" indent="-323850">
              <a:lnSpc>
                <a:spcPct val="83000"/>
              </a:lnSpc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Legrégebbi források ie. 9. század</a:t>
            </a:r>
          </a:p>
          <a:p>
            <a:pPr marL="860425" lvl="1">
              <a:lnSpc>
                <a:spcPct val="83000"/>
              </a:lnSpc>
              <a:spcAft>
                <a:spcPts val="575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Feljegyzések novákról és üstökösökről</a:t>
            </a:r>
          </a:p>
          <a:p>
            <a:pPr marL="428625" indent="-323850">
              <a:lnSpc>
                <a:spcPct val="8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284 csillagkép</a:t>
            </a:r>
          </a:p>
          <a:p>
            <a:pPr marL="860425" lvl="1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Az állatövet 28 „házra” bontották</a:t>
            </a:r>
          </a:p>
          <a:p>
            <a:pPr marL="860425" lvl="1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Eltérő a babilonitól és a nyugatitól</a:t>
            </a:r>
          </a:p>
          <a:p>
            <a:pPr marL="428625" indent="-323850">
              <a:lnSpc>
                <a:spcPct val="8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Időmérés: napórákkal</a:t>
            </a:r>
          </a:p>
          <a:p>
            <a:pPr marL="428625" indent="-323850">
              <a:lnSpc>
                <a:spcPct val="8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Csillagászok:</a:t>
            </a:r>
          </a:p>
          <a:p>
            <a:pPr marL="860425" lvl="1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Az uralkodó szolgái</a:t>
            </a:r>
          </a:p>
          <a:p>
            <a:pPr marL="860425" lvl="1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Feladat a csillagjóslás</a:t>
            </a:r>
          </a:p>
          <a:p>
            <a:pPr marL="860425" lvl="1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Fogyatkozások előrejelzése</a:t>
            </a:r>
          </a:p>
          <a:p>
            <a:pPr marL="428625" indent="-323850">
              <a:lnSpc>
                <a:spcPct val="8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Kínai világkép:</a:t>
            </a:r>
          </a:p>
          <a:p>
            <a:pPr marL="860425" lvl="1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Föld szögletes, 9 kontinens</a:t>
            </a:r>
          </a:p>
          <a:p>
            <a:pPr marL="860425" lvl="1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Az ég kerek, 8 oszlop tartja</a:t>
            </a:r>
          </a:p>
          <a:p>
            <a:pPr marL="860425" lvl="1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Legfelül az Égi Nagyúr van</a:t>
            </a:r>
          </a:p>
          <a:p>
            <a:pPr marL="860425" lvl="1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Középpont a Sarkcsillag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692275"/>
            <a:ext cx="337661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Kínai Naptár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5435600" cy="4989513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1 év = 366 nap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29 és 30 napos holdhónapok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19 éves ciklusú lumiszoláris év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/>
              <a:t>60 részre osztották a napot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60588"/>
            <a:ext cx="3779837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Ókori Görögök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695450"/>
            <a:ext cx="77406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Ion Filozófusok – Milétoszi Thalész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35150"/>
            <a:ext cx="5400675" cy="6107113"/>
          </a:xfrm>
          <a:ln/>
        </p:spPr>
        <p:txBody>
          <a:bodyPr/>
          <a:lstStyle/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>
                <a:cs typeface="Times New Roman" panose="02020603050405020304" pitchFamily="18" charset="0"/>
              </a:rPr>
              <a:t>i.e. 624-547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>
                <a:cs typeface="Times New Roman" panose="02020603050405020304" pitchFamily="18" charset="0"/>
              </a:rPr>
              <a:t>Természetfilozófus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>
                <a:cs typeface="Times New Roman" panose="02020603050405020304" pitchFamily="18" charset="0"/>
              </a:rPr>
              <a:t>A természet gépezet. Működését törvények irányítják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>
                <a:cs typeface="Times New Roman" panose="02020603050405020304" pitchFamily="18" charset="0"/>
              </a:rPr>
              <a:t>A Világ valamiféle ősmasszából jött létre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>
                <a:cs typeface="Times New Roman" panose="02020603050405020304" pitchFamily="18" charset="0"/>
              </a:rPr>
              <a:t>Az Elsődleges Őselem (arché) a víz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1800">
                <a:cs typeface="Times New Roman" panose="02020603050405020304" pitchFamily="18" charset="0"/>
              </a:rPr>
              <a:t>Mindennemű élethez vízre van szükség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>
                <a:cs typeface="Times New Roman" panose="02020603050405020304" pitchFamily="18" charset="0"/>
              </a:rPr>
              <a:t>A Föld a vízből szilárdult meg, a vízen úszik (~egyiptom)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 természetben semmi nem szűnik meg, pusztul el, hanem őselemeirere bomlik, ebből az őselemből keletkezik és ebben semmisül meg</a:t>
            </a:r>
            <a:r>
              <a:rPr lang="hu-HU" altLang="hu-HU" sz="2800"/>
              <a:t> - </a:t>
            </a:r>
            <a:r>
              <a:rPr lang="hu-HU" altLang="hu-HU" sz="2000"/>
              <a:t>~energia-megmaradás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>
                <a:cs typeface="Times New Roman" panose="02020603050405020304" pitchFamily="18" charset="0"/>
              </a:rPr>
              <a:t>„hülozoista” - minden létezőnek van lelke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>
                <a:cs typeface="Times New Roman" panose="02020603050405020304" pitchFamily="18" charset="0"/>
              </a:rPr>
              <a:t>Napfogyatkozás előrejelzése </a:t>
            </a:r>
            <a:r>
              <a:rPr lang="hu-HU" altLang="hu-HU" sz="2000">
                <a:cs typeface="Times New Roman" panose="02020603050405020304" pitchFamily="18" charset="0"/>
              </a:rPr>
              <a:t>(ie 585)</a:t>
            </a:r>
            <a:r>
              <a:rPr lang="en-GB" altLang="hu-HU" sz="2000">
                <a:cs typeface="Times New Roman" panose="02020603050405020304" pitchFamily="18" charset="0"/>
              </a:rPr>
              <a:t>- Babilon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3959225"/>
            <a:ext cx="3821112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430338"/>
            <a:ext cx="18288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Ion Filozófusok - Anaximandrosz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589088"/>
            <a:ext cx="5976937" cy="5075237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Föld henger alakú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Átmérője 3 szorosa a magasságának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 kozmosz közepén lebeg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Az emberek a tetején élnek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Az anyag nem vész el; egymásba alakul</a:t>
            </a:r>
          </a:p>
          <a:p>
            <a:pPr marL="428625" indent="-323850">
              <a:spcAft>
                <a:spcPts val="288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Apeiron: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Az apeironnak nincs kezdete, hanem belőle keletkezik minden.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Számos különböző világ keletkezését és pusztulását feltételezte</a:t>
            </a:r>
          </a:p>
          <a:p>
            <a:pPr marL="428625" indent="-323850">
              <a:spcAft>
                <a:spcPts val="288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Égbolt sötét lepel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 csillagok rések, lyukak -&gt; „kozmikus tűz”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 fogyatkozások; a rések eltömődnek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Gnomón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1684338"/>
            <a:ext cx="263525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7019925" y="4500563"/>
            <a:ext cx="2520950" cy="2339975"/>
          </a:xfrm>
          <a:prstGeom prst="roundRect">
            <a:avLst>
              <a:gd name="adj" fmla="val 6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78338"/>
            <a:ext cx="2381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Ion Filozófusok - Anaximenész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5897562" cy="5470525"/>
          </a:xfrm>
          <a:ln/>
        </p:spPr>
        <p:txBody>
          <a:bodyPr/>
          <a:lstStyle/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Elemek egymásba való átalakulása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az anyag alapformája (őselem) a levegő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amelyből összesűrűsödés során szél, felhő, víz majd föld keletkezik.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Ha pedig a levegő ritkábbá válik, tűz lesz belőle. 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Az égbolt kristálygömb, a csillagok bevert szögek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Az égitestek a levegőben lebegnek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 Föld lapos és hulló falevél szerű mozgást végez, a szél tartja fenn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Az égitesteket a szelek mozgatják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Az égitestek földből vannak, és nagy sebességük miatt izzanak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2286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3541713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Pitagoreus iskola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9072563" cy="5937250"/>
          </a:xfrm>
          <a:ln/>
        </p:spPr>
        <p:txBody>
          <a:bodyPr/>
          <a:lstStyle/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Alapítója Pitagorasz (~ie. 530)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Kroton (Itália)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Misztikus, arisztokratikus szekta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Szigorú életvitel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kemény felvételi feltételek: akuszmatikusok és mathématikusok 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Számmisztika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Egész számok mágikus tisztelete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Zene és matematika összekapcsolása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Bolygómozgás -&gt; szférák zenéje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Legszentebb szám a 10</a:t>
            </a:r>
          </a:p>
          <a:p>
            <a:pPr marL="1292225" lvl="2" indent="-214313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1600"/>
              <a:t>Mert: 1+2+3+4=10;	1 az eredet, 2 első női szám, 3 az első férfi szám, 4 Érthetetlen és Isteni szimbóluma </a:t>
            </a:r>
          </a:p>
          <a:p>
            <a:pPr marL="1292225" lvl="2" indent="-214313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1600"/>
              <a:t>10-es számrendszer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Probléma: az irracionális számok felfedezése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 Föld és az égitestek gömb alakúak körpályán keringenek – Gömb és a kör tökéletes -&gt; istenek</a:t>
            </a:r>
          </a:p>
          <a:p>
            <a:pPr marL="430213" indent="-322263">
              <a:lnSpc>
                <a:spcPct val="73000"/>
              </a:lnSpc>
              <a:buClrTx/>
              <a:buSzPct val="45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hu-HU" altLang="hu-HU" sz="20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hu-HU" altLang="hu-HU"/>
              <a:t>Pitagoreusok világképe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6294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Athéni akadémikusok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906962" cy="5318125"/>
          </a:xfrm>
          <a:ln/>
        </p:spPr>
        <p:txBody>
          <a:bodyPr/>
          <a:lstStyle/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Platón alapította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az Akadémosz-kert gimnáziumában, később saját szomszédos kertjében. Innét iskolájának neve: Akadémia.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Filozófia és matematika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Geocentrikus világkép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Körpályák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Idealista filozófia: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A minket körülvevő világ az ideák árnyképe, kivetülése csupán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Barlang hasonlat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8322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Őskori csillagászat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768475"/>
            <a:ext cx="6300787" cy="5430838"/>
          </a:xfrm>
          <a:ln/>
        </p:spPr>
        <p:txBody>
          <a:bodyPr/>
          <a:lstStyle/>
          <a:p>
            <a:pPr marL="428625" indent="-323850"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Archeoasztronómia: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csillagászat és régészet határterülete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régészeti emlékek csillagászati vonatkozásai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ősi kultúrák, népcsoportok csillagászati ismeretei</a:t>
            </a:r>
          </a:p>
          <a:p>
            <a:pPr marL="428625" indent="-323850"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Megalit kultúra: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a megalit szó görög eredetű, jelentése „nagy kövekből álló”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ie. 5000 </a:t>
            </a:r>
            <a:r>
              <a:rPr lang="hu-HU" altLang="hu-HU" sz="2000"/>
              <a:t>(neolitikum vége) </a:t>
            </a:r>
            <a:r>
              <a:rPr lang="en-GB" altLang="hu-HU" sz="2000"/>
              <a:t>és ie. </a:t>
            </a:r>
            <a:r>
              <a:rPr lang="hu-HU" altLang="hu-HU" sz="2000"/>
              <a:t>2500</a:t>
            </a:r>
            <a:r>
              <a:rPr lang="en-GB" altLang="hu-HU" sz="2000"/>
              <a:t> közé tehető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főképp kőépítmény együttesek maradtak fenn (pl: Stonehenge)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valószínűleg vallási ceremóniák céljából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csillagászati utalások (pl. tájolás)</a:t>
            </a:r>
          </a:p>
          <a:p>
            <a:pPr marL="860425" lvl="1"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képesek voltak a nap-éj egyenlőségek és napfordulók időpontjainak meghatározására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979613"/>
            <a:ext cx="33528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659563" y="5580063"/>
            <a:ext cx="3095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SzPct val="45000"/>
              <a:buFontTx/>
              <a:buNone/>
            </a:pPr>
            <a:r>
              <a:rPr lang="en-GB" altLang="hu-HU" sz="1400">
                <a:solidFill>
                  <a:srgbClr val="FFFFFF"/>
                </a:solidFill>
              </a:rPr>
              <a:t>Megalit kultúra előfordulása Európában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Arisztotelész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402762" cy="2955925"/>
          </a:xfrm>
          <a:ln/>
        </p:spPr>
        <p:txBody>
          <a:bodyPr/>
          <a:lstStyle/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Platón tanítványa és bírálója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Lyceum alapítója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Dualista vilégkép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Bolygó szférák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„Első Mozgató”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4 őselem + quinte essentia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88" y="4764088"/>
            <a:ext cx="100806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en-GB" altLang="hu-HU" sz="1200">
                <a:cs typeface="Times New Roman" panose="02020603050405020304" pitchFamily="18" charset="0"/>
              </a:rPr>
              <a:t> </a:t>
            </a:r>
          </a:p>
          <a:p>
            <a:pPr eaLnBrk="0">
              <a:lnSpc>
                <a:spcPct val="100000"/>
              </a:lnSpc>
              <a:buClrTx/>
              <a:buSzPct val="45000"/>
              <a:buFontTx/>
              <a:buNone/>
            </a:pPr>
            <a:endParaRPr lang="en-GB" altLang="hu-HU" sz="1200">
              <a:cs typeface="Times New Roman" panose="02020603050405020304" pitchFamily="18" charset="0"/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828800" y="4800600"/>
            <a:ext cx="6118225" cy="2500313"/>
            <a:chOff x="1152" y="3024"/>
            <a:chExt cx="3854" cy="1575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1154" y="3026"/>
              <a:ext cx="3850" cy="1571"/>
              <a:chOff x="1154" y="3026"/>
              <a:chExt cx="3850" cy="1571"/>
            </a:xfrm>
          </p:grpSpPr>
          <p:grpSp>
            <p:nvGrpSpPr>
              <p:cNvPr id="32774" name="Group 6"/>
              <p:cNvGrpSpPr>
                <a:grpSpLocks/>
              </p:cNvGrpSpPr>
              <p:nvPr/>
            </p:nvGrpSpPr>
            <p:grpSpPr bwMode="auto">
              <a:xfrm>
                <a:off x="1154" y="3026"/>
                <a:ext cx="1378" cy="336"/>
                <a:chOff x="1154" y="3026"/>
                <a:chExt cx="1378" cy="336"/>
              </a:xfrm>
            </p:grpSpPr>
            <p:sp>
              <p:nvSpPr>
                <p:cNvPr id="32775" name="Rectangle 7"/>
                <p:cNvSpPr>
                  <a:spLocks noChangeArrowheads="1"/>
                </p:cNvSpPr>
                <p:nvPr/>
              </p:nvSpPr>
              <p:spPr bwMode="auto">
                <a:xfrm>
                  <a:off x="1182" y="3026"/>
                  <a:ext cx="1322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 algn="ctr">
                    <a:buClrTx/>
                    <a:buSzPct val="45000"/>
                    <a:buFontTx/>
                    <a:buNone/>
                  </a:pPr>
                  <a:r>
                    <a:rPr lang="en-GB" altLang="hu-HU" sz="1200" b="1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Kozmosz</a:t>
                  </a:r>
                </a:p>
                <a:p>
                  <a:pPr algn="ctr" eaLnBrk="0">
                    <a:lnSpc>
                      <a:spcPct val="100000"/>
                    </a:lnSpc>
                    <a:buClrTx/>
                    <a:buSzPct val="45000"/>
                    <a:buFontTx/>
                    <a:buNone/>
                  </a:pPr>
                  <a:endParaRPr lang="en-GB" altLang="hu-HU" sz="1200" b="1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76" name="Rectangle 8"/>
                <p:cNvSpPr>
                  <a:spLocks noChangeArrowheads="1"/>
                </p:cNvSpPr>
                <p:nvPr/>
              </p:nvSpPr>
              <p:spPr bwMode="auto">
                <a:xfrm>
                  <a:off x="1154" y="3026"/>
                  <a:ext cx="1378" cy="336"/>
                </a:xfrm>
                <a:prstGeom prst="rect">
                  <a:avLst/>
                </a:prstGeom>
                <a:noFill/>
                <a:ln w="9360" cap="sq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32777" name="Group 9"/>
              <p:cNvGrpSpPr>
                <a:grpSpLocks/>
              </p:cNvGrpSpPr>
              <p:nvPr/>
            </p:nvGrpSpPr>
            <p:grpSpPr bwMode="auto">
              <a:xfrm>
                <a:off x="2534" y="3026"/>
                <a:ext cx="1186" cy="336"/>
                <a:chOff x="2534" y="3026"/>
                <a:chExt cx="1186" cy="336"/>
              </a:xfrm>
            </p:grpSpPr>
            <p:sp>
              <p:nvSpPr>
                <p:cNvPr id="32778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2" y="3026"/>
                  <a:ext cx="1130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 algn="ctr">
                    <a:buClrTx/>
                    <a:buSzPct val="45000"/>
                    <a:buFontTx/>
                    <a:buNone/>
                  </a:pPr>
                  <a:r>
                    <a:rPr lang="en-GB" altLang="hu-HU" sz="1200" b="1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Mozgás</a:t>
                  </a:r>
                </a:p>
                <a:p>
                  <a:pPr algn="ctr" eaLnBrk="0">
                    <a:lnSpc>
                      <a:spcPct val="100000"/>
                    </a:lnSpc>
                    <a:buClrTx/>
                    <a:buSzPct val="45000"/>
                    <a:buFontTx/>
                    <a:buNone/>
                  </a:pPr>
                  <a:endParaRPr lang="en-GB" altLang="hu-HU" sz="1200" b="1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79" name="Rectangle 11"/>
                <p:cNvSpPr>
                  <a:spLocks noChangeArrowheads="1"/>
                </p:cNvSpPr>
                <p:nvPr/>
              </p:nvSpPr>
              <p:spPr bwMode="auto">
                <a:xfrm>
                  <a:off x="2534" y="3026"/>
                  <a:ext cx="1186" cy="336"/>
                </a:xfrm>
                <a:prstGeom prst="rect">
                  <a:avLst/>
                </a:prstGeom>
                <a:noFill/>
                <a:ln w="9360" cap="sq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32780" name="Group 12"/>
              <p:cNvGrpSpPr>
                <a:grpSpLocks/>
              </p:cNvGrpSpPr>
              <p:nvPr/>
            </p:nvGrpSpPr>
            <p:grpSpPr bwMode="auto">
              <a:xfrm>
                <a:off x="3722" y="3026"/>
                <a:ext cx="1282" cy="336"/>
                <a:chOff x="3722" y="3026"/>
                <a:chExt cx="1282" cy="336"/>
              </a:xfrm>
            </p:grpSpPr>
            <p:sp>
              <p:nvSpPr>
                <p:cNvPr id="32781" name="Rectangle 13"/>
                <p:cNvSpPr>
                  <a:spLocks noChangeArrowheads="1"/>
                </p:cNvSpPr>
                <p:nvPr/>
              </p:nvSpPr>
              <p:spPr bwMode="auto">
                <a:xfrm>
                  <a:off x="3750" y="3026"/>
                  <a:ext cx="122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 algn="ctr">
                    <a:buClrTx/>
                    <a:buSzPct val="45000"/>
                    <a:buFontTx/>
                    <a:buNone/>
                  </a:pPr>
                  <a:r>
                    <a:rPr lang="en-GB" altLang="hu-HU" sz="1200" b="1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Anyag</a:t>
                  </a:r>
                </a:p>
                <a:p>
                  <a:pPr algn="ctr" eaLnBrk="0">
                    <a:lnSpc>
                      <a:spcPct val="100000"/>
                    </a:lnSpc>
                    <a:buClrTx/>
                    <a:buSzPct val="45000"/>
                    <a:buFontTx/>
                    <a:buNone/>
                  </a:pPr>
                  <a:endParaRPr lang="en-GB" altLang="hu-HU" sz="1200" b="1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82" name="Rectangle 14"/>
                <p:cNvSpPr>
                  <a:spLocks noChangeArrowheads="1"/>
                </p:cNvSpPr>
                <p:nvPr/>
              </p:nvSpPr>
              <p:spPr bwMode="auto">
                <a:xfrm>
                  <a:off x="3722" y="3026"/>
                  <a:ext cx="1282" cy="336"/>
                </a:xfrm>
                <a:prstGeom prst="rect">
                  <a:avLst/>
                </a:prstGeom>
                <a:noFill/>
                <a:ln w="9360" cap="sq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32783" name="Group 15"/>
              <p:cNvGrpSpPr>
                <a:grpSpLocks/>
              </p:cNvGrpSpPr>
              <p:nvPr/>
            </p:nvGrpSpPr>
            <p:grpSpPr bwMode="auto">
              <a:xfrm>
                <a:off x="1154" y="3364"/>
                <a:ext cx="1378" cy="566"/>
                <a:chOff x="1154" y="3364"/>
                <a:chExt cx="1378" cy="566"/>
              </a:xfrm>
            </p:grpSpPr>
            <p:sp>
              <p:nvSpPr>
                <p:cNvPr id="32784" name="Rectangle 16"/>
                <p:cNvSpPr>
                  <a:spLocks noChangeArrowheads="1"/>
                </p:cNvSpPr>
                <p:nvPr/>
              </p:nvSpPr>
              <p:spPr bwMode="auto">
                <a:xfrm>
                  <a:off x="1182" y="3364"/>
                  <a:ext cx="1322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>
                    <a:buClrTx/>
                    <a:buSzPct val="45000"/>
                    <a:buFontTx/>
                    <a:buNone/>
                  </a:pPr>
                  <a:r>
                    <a:rPr lang="en-GB" altLang="hu-HU" sz="12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Földi szférák (szublunáris világ)</a:t>
                  </a:r>
                </a:p>
                <a:p>
                  <a:pPr eaLnBrk="0">
                    <a:lnSpc>
                      <a:spcPct val="100000"/>
                    </a:lnSpc>
                    <a:buClrTx/>
                    <a:buSzPct val="45000"/>
                    <a:buFontTx/>
                    <a:buNone/>
                  </a:pPr>
                  <a:endParaRPr lang="en-GB" altLang="hu-HU" sz="1200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85" name="Rectangle 17"/>
                <p:cNvSpPr>
                  <a:spLocks noChangeArrowheads="1"/>
                </p:cNvSpPr>
                <p:nvPr/>
              </p:nvSpPr>
              <p:spPr bwMode="auto">
                <a:xfrm>
                  <a:off x="1154" y="3364"/>
                  <a:ext cx="1378" cy="566"/>
                </a:xfrm>
                <a:prstGeom prst="rect">
                  <a:avLst/>
                </a:prstGeom>
                <a:noFill/>
                <a:ln w="9360" cap="sq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32786" name="Group 18"/>
              <p:cNvGrpSpPr>
                <a:grpSpLocks/>
              </p:cNvGrpSpPr>
              <p:nvPr/>
            </p:nvGrpSpPr>
            <p:grpSpPr bwMode="auto">
              <a:xfrm>
                <a:off x="2534" y="3364"/>
                <a:ext cx="1186" cy="566"/>
                <a:chOff x="2534" y="3364"/>
                <a:chExt cx="1186" cy="566"/>
              </a:xfrm>
            </p:grpSpPr>
            <p:sp>
              <p:nvSpPr>
                <p:cNvPr id="32787" name="Rectangle 19"/>
                <p:cNvSpPr>
                  <a:spLocks noChangeArrowheads="1"/>
                </p:cNvSpPr>
                <p:nvPr/>
              </p:nvSpPr>
              <p:spPr bwMode="auto">
                <a:xfrm>
                  <a:off x="2562" y="3364"/>
                  <a:ext cx="1130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>
                    <a:buClrTx/>
                    <a:buSzPct val="45000"/>
                    <a:buFontTx/>
                    <a:buNone/>
                  </a:pPr>
                  <a:r>
                    <a:rPr lang="en-GB" altLang="hu-HU" sz="12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Természetes mozgás: nehéz le, könnyű fel</a:t>
                  </a:r>
                </a:p>
                <a:p>
                  <a:pPr eaLnBrk="0">
                    <a:lnSpc>
                      <a:spcPct val="100000"/>
                    </a:lnSpc>
                    <a:buClrTx/>
                    <a:buSzPct val="45000"/>
                    <a:buFontTx/>
                    <a:buNone/>
                  </a:pPr>
                  <a:endParaRPr lang="en-GB" altLang="hu-HU" sz="1200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88" name="Rectangle 20"/>
                <p:cNvSpPr>
                  <a:spLocks noChangeArrowheads="1"/>
                </p:cNvSpPr>
                <p:nvPr/>
              </p:nvSpPr>
              <p:spPr bwMode="auto">
                <a:xfrm>
                  <a:off x="2534" y="3364"/>
                  <a:ext cx="1186" cy="566"/>
                </a:xfrm>
                <a:prstGeom prst="rect">
                  <a:avLst/>
                </a:prstGeom>
                <a:noFill/>
                <a:ln w="9360" cap="sq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32789" name="Group 21"/>
              <p:cNvGrpSpPr>
                <a:grpSpLocks/>
              </p:cNvGrpSpPr>
              <p:nvPr/>
            </p:nvGrpSpPr>
            <p:grpSpPr bwMode="auto">
              <a:xfrm>
                <a:off x="3722" y="3364"/>
                <a:ext cx="1282" cy="566"/>
                <a:chOff x="3722" y="3364"/>
                <a:chExt cx="1282" cy="566"/>
              </a:xfrm>
            </p:grpSpPr>
            <p:sp>
              <p:nvSpPr>
                <p:cNvPr id="32790" name="Rectangle 22"/>
                <p:cNvSpPr>
                  <a:spLocks noChangeArrowheads="1"/>
                </p:cNvSpPr>
                <p:nvPr/>
              </p:nvSpPr>
              <p:spPr bwMode="auto">
                <a:xfrm>
                  <a:off x="3750" y="3364"/>
                  <a:ext cx="1226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>
                    <a:buClrTx/>
                    <a:buSzPct val="45000"/>
                    <a:buFontTx/>
                    <a:buNone/>
                  </a:pPr>
                  <a:r>
                    <a:rPr lang="en-GB" altLang="hu-HU" sz="12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Föld, levegő, tűz, víz;</a:t>
                  </a:r>
                </a:p>
                <a:p>
                  <a:pPr eaLnBrk="0">
                    <a:lnSpc>
                      <a:spcPct val="100000"/>
                    </a:lnSpc>
                    <a:buClrTx/>
                    <a:buSzPct val="45000"/>
                    <a:buFontTx/>
                    <a:buNone/>
                  </a:pPr>
                  <a:r>
                    <a:rPr lang="en-GB" altLang="hu-HU" sz="12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Egymásba alakulás, változás</a:t>
                  </a:r>
                </a:p>
                <a:p>
                  <a:pPr eaLnBrk="0">
                    <a:lnSpc>
                      <a:spcPct val="100000"/>
                    </a:lnSpc>
                    <a:buClrTx/>
                    <a:buSzPct val="45000"/>
                    <a:buFontTx/>
                    <a:buNone/>
                  </a:pPr>
                  <a:endParaRPr lang="en-GB" altLang="hu-HU" sz="1200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91" name="Rectangle 23"/>
                <p:cNvSpPr>
                  <a:spLocks noChangeArrowheads="1"/>
                </p:cNvSpPr>
                <p:nvPr/>
              </p:nvSpPr>
              <p:spPr bwMode="auto">
                <a:xfrm>
                  <a:off x="3722" y="3364"/>
                  <a:ext cx="1282" cy="566"/>
                </a:xfrm>
                <a:prstGeom prst="rect">
                  <a:avLst/>
                </a:prstGeom>
                <a:noFill/>
                <a:ln w="9360" cap="sq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32792" name="Group 24"/>
              <p:cNvGrpSpPr>
                <a:grpSpLocks/>
              </p:cNvGrpSpPr>
              <p:nvPr/>
            </p:nvGrpSpPr>
            <p:grpSpPr bwMode="auto">
              <a:xfrm>
                <a:off x="1154" y="3932"/>
                <a:ext cx="1378" cy="665"/>
                <a:chOff x="1154" y="3932"/>
                <a:chExt cx="1378" cy="665"/>
              </a:xfrm>
            </p:grpSpPr>
            <p:sp>
              <p:nvSpPr>
                <p:cNvPr id="32793" name="Rectangle 25"/>
                <p:cNvSpPr>
                  <a:spLocks noChangeArrowheads="1"/>
                </p:cNvSpPr>
                <p:nvPr/>
              </p:nvSpPr>
              <p:spPr bwMode="auto">
                <a:xfrm>
                  <a:off x="1182" y="3932"/>
                  <a:ext cx="1322" cy="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>
                    <a:buClrTx/>
                    <a:buSzPct val="45000"/>
                    <a:buFontTx/>
                    <a:buNone/>
                  </a:pPr>
                  <a:r>
                    <a:rPr lang="en-GB" altLang="hu-HU" sz="12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Égi szférák</a:t>
                  </a:r>
                </a:p>
                <a:p>
                  <a:pPr eaLnBrk="0">
                    <a:lnSpc>
                      <a:spcPct val="100000"/>
                    </a:lnSpc>
                    <a:buClrTx/>
                    <a:buSzPct val="45000"/>
                    <a:buFontTx/>
                    <a:buNone/>
                  </a:pPr>
                  <a:endParaRPr lang="en-GB" altLang="hu-HU" sz="1200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94" name="Rectangle 26"/>
                <p:cNvSpPr>
                  <a:spLocks noChangeArrowheads="1"/>
                </p:cNvSpPr>
                <p:nvPr/>
              </p:nvSpPr>
              <p:spPr bwMode="auto">
                <a:xfrm>
                  <a:off x="1154" y="3932"/>
                  <a:ext cx="1378" cy="665"/>
                </a:xfrm>
                <a:prstGeom prst="rect">
                  <a:avLst/>
                </a:prstGeom>
                <a:noFill/>
                <a:ln w="9360" cap="sq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32795" name="Group 27"/>
              <p:cNvGrpSpPr>
                <a:grpSpLocks/>
              </p:cNvGrpSpPr>
              <p:nvPr/>
            </p:nvGrpSpPr>
            <p:grpSpPr bwMode="auto">
              <a:xfrm>
                <a:off x="2534" y="3932"/>
                <a:ext cx="1186" cy="665"/>
                <a:chOff x="2534" y="3932"/>
                <a:chExt cx="1186" cy="665"/>
              </a:xfrm>
            </p:grpSpPr>
            <p:sp>
              <p:nvSpPr>
                <p:cNvPr id="32796" name="Rectangle 28"/>
                <p:cNvSpPr>
                  <a:spLocks noChangeArrowheads="1"/>
                </p:cNvSpPr>
                <p:nvPr/>
              </p:nvSpPr>
              <p:spPr bwMode="auto">
                <a:xfrm>
                  <a:off x="2562" y="3932"/>
                  <a:ext cx="1130" cy="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>
                    <a:buClrTx/>
                    <a:buSzPct val="45000"/>
                    <a:buFontTx/>
                    <a:buNone/>
                  </a:pPr>
                  <a:r>
                    <a:rPr lang="en-GB" altLang="hu-HU" sz="12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Egyenletes körmozgás</a:t>
                  </a:r>
                </a:p>
                <a:p>
                  <a:pPr eaLnBrk="0">
                    <a:lnSpc>
                      <a:spcPct val="100000"/>
                    </a:lnSpc>
                    <a:buClrTx/>
                    <a:buSzPct val="45000"/>
                    <a:buFontTx/>
                    <a:buNone/>
                  </a:pPr>
                  <a:endParaRPr lang="en-GB" altLang="hu-HU" sz="1200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97" name="Rectangle 29"/>
                <p:cNvSpPr>
                  <a:spLocks noChangeArrowheads="1"/>
                </p:cNvSpPr>
                <p:nvPr/>
              </p:nvSpPr>
              <p:spPr bwMode="auto">
                <a:xfrm>
                  <a:off x="2534" y="3932"/>
                  <a:ext cx="1186" cy="665"/>
                </a:xfrm>
                <a:prstGeom prst="rect">
                  <a:avLst/>
                </a:prstGeom>
                <a:noFill/>
                <a:ln w="9360" cap="sq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32798" name="Group 30"/>
              <p:cNvGrpSpPr>
                <a:grpSpLocks/>
              </p:cNvGrpSpPr>
              <p:nvPr/>
            </p:nvGrpSpPr>
            <p:grpSpPr bwMode="auto">
              <a:xfrm>
                <a:off x="3722" y="3932"/>
                <a:ext cx="1282" cy="665"/>
                <a:chOff x="3722" y="3932"/>
                <a:chExt cx="1282" cy="665"/>
              </a:xfrm>
            </p:grpSpPr>
            <p:sp>
              <p:nvSpPr>
                <p:cNvPr id="32799" name="Rectangle 31"/>
                <p:cNvSpPr>
                  <a:spLocks noChangeArrowheads="1"/>
                </p:cNvSpPr>
                <p:nvPr/>
              </p:nvSpPr>
              <p:spPr bwMode="auto">
                <a:xfrm>
                  <a:off x="3750" y="3932"/>
                  <a:ext cx="1226" cy="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>
                    <a:buClrTx/>
                    <a:buSzPct val="45000"/>
                    <a:buFontTx/>
                    <a:buNone/>
                  </a:pPr>
                  <a:r>
                    <a:rPr lang="en-GB" altLang="hu-HU" sz="12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Változatlan, nem keletkezik, nem semmisül meg.</a:t>
                  </a:r>
                </a:p>
                <a:p>
                  <a:pPr eaLnBrk="0">
                    <a:lnSpc>
                      <a:spcPct val="100000"/>
                    </a:lnSpc>
                    <a:buClrTx/>
                    <a:buSzPct val="45000"/>
                    <a:buFontTx/>
                    <a:buNone/>
                  </a:pPr>
                  <a:r>
                    <a:rPr lang="en-GB" altLang="hu-HU" sz="12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Quinte Essentia</a:t>
                  </a:r>
                </a:p>
                <a:p>
                  <a:pPr eaLnBrk="0">
                    <a:lnSpc>
                      <a:spcPct val="100000"/>
                    </a:lnSpc>
                    <a:buClrTx/>
                    <a:buSzPct val="45000"/>
                    <a:buFontTx/>
                    <a:buNone/>
                  </a:pPr>
                  <a:endParaRPr lang="en-GB" altLang="hu-HU" sz="1200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800" name="Rectangle 32"/>
                <p:cNvSpPr>
                  <a:spLocks noChangeArrowheads="1"/>
                </p:cNvSpPr>
                <p:nvPr/>
              </p:nvSpPr>
              <p:spPr bwMode="auto">
                <a:xfrm>
                  <a:off x="3722" y="3932"/>
                  <a:ext cx="1282" cy="665"/>
                </a:xfrm>
                <a:prstGeom prst="rect">
                  <a:avLst/>
                </a:prstGeom>
                <a:noFill/>
                <a:ln w="9360" cap="sq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sp>
          <p:nvSpPr>
            <p:cNvPr id="32801" name="Rectangle 33"/>
            <p:cNvSpPr>
              <a:spLocks noChangeArrowheads="1"/>
            </p:cNvSpPr>
            <p:nvPr/>
          </p:nvSpPr>
          <p:spPr bwMode="auto">
            <a:xfrm>
              <a:off x="1152" y="3024"/>
              <a:ext cx="3854" cy="1575"/>
            </a:xfrm>
            <a:prstGeom prst="rect">
              <a:avLst/>
            </a:prstGeom>
            <a:noFill/>
            <a:ln w="7920" cap="sq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1588" y="4764088"/>
            <a:ext cx="100806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en-GB" altLang="hu-HU" sz="1200">
                <a:solidFill>
                  <a:srgbClr val="FFFFFF"/>
                </a:solidFill>
                <a:cs typeface="Times New Roman" panose="02020603050405020304" pitchFamily="18" charset="0"/>
              </a:rPr>
              <a:t> </a:t>
            </a:r>
          </a:p>
          <a:p>
            <a:pPr eaLnBrk="0">
              <a:lnSpc>
                <a:spcPct val="100000"/>
              </a:lnSpc>
              <a:buClrTx/>
              <a:buSzPct val="45000"/>
              <a:buFontTx/>
              <a:buNone/>
            </a:pPr>
            <a:endParaRPr lang="en-GB" altLang="hu-HU" sz="120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280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23399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Atomisták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989513"/>
          </a:xfrm>
          <a:ln/>
        </p:spPr>
        <p:txBody>
          <a:bodyPr/>
          <a:lstStyle/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Demokritosz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Az anyag kicsiny oszthatatlan részecskékből áll</a:t>
            </a:r>
          </a:p>
          <a:p>
            <a:pPr marL="1292225" lvl="2" indent="-214313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Íztelenek, színtelenek, szagtalanok</a:t>
            </a:r>
          </a:p>
          <a:p>
            <a:pPr marL="1292225" lvl="2" indent="-214313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Tulajdonságukat a formájuk határozza meg</a:t>
            </a:r>
          </a:p>
          <a:p>
            <a:pPr marL="1292225" lvl="2" indent="-214313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Nem keletkeznek és nem semmisülnek meg</a:t>
            </a:r>
          </a:p>
          <a:p>
            <a:pPr marL="1292225" lvl="2" indent="-214313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Az Űr létezése:</a:t>
            </a:r>
          </a:p>
          <a:p>
            <a:pPr marL="1724025" lvl="3" indent="-212725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1800"/>
              <a:t>Nem létező; az atomok hiánya</a:t>
            </a:r>
          </a:p>
          <a:p>
            <a:pPr marL="1724025" lvl="3" indent="-212725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1800"/>
              <a:t>Ha nem lenne akkor nem lenne lehetőség mozgásra</a:t>
            </a:r>
          </a:p>
          <a:p>
            <a:pPr marL="1292225" lvl="2" indent="-214313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Az atomoknak tulajdonítottak tömeget</a:t>
            </a:r>
          </a:p>
          <a:p>
            <a:pPr marL="1724025" lvl="3" indent="-212725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1800"/>
              <a:t>Az anyagok tömege és állaga attól függ hogy mennyi űr van bennük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A Világmindenség végtelen (ellentétes a kora összes elképzelésével)</a:t>
            </a:r>
          </a:p>
          <a:p>
            <a:pPr marL="1292225" lvl="2" indent="-214313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 világ a semmibe került végtelen sok atom őrvényéből keletkezett, amelyből gömb alakú testek formálódtak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Görög csillagászok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989513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/>
              <a:t>Számoszi Arisztarkhosz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/>
              <a:t>Eratosztenész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/>
              <a:t>Hipparkhosz</a:t>
            </a:r>
          </a:p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/>
              <a:t>Ptolemeiosz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0475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hu-HU" altLang="hu-HU"/>
              <a:t>Számoszi Arisztarkhosz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174162" cy="2498725"/>
          </a:xfrm>
          <a:ln/>
        </p:spPr>
        <p:txBody>
          <a:bodyPr/>
          <a:lstStyle/>
          <a:p>
            <a:pPr marL="428625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Nap és a Hold látszólagos nagyságáról és távolságáról: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 Nap és a Hold látszólagos átmérője megegyezik; fél fok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>
                <a:cs typeface="Arial" panose="020B0604020202020204" pitchFamily="34" charset="0"/>
              </a:rPr>
              <a:t>α</a:t>
            </a:r>
            <a:r>
              <a:rPr lang="hu-HU" altLang="hu-HU" sz="2000"/>
              <a:t> = 87°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Holdfogyatkozás segítségével kiszámolta hogy a Föld nagyobb mint a Hold</a:t>
            </a:r>
          </a:p>
          <a:p>
            <a:pPr marL="860425" lvl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Heliocentrikus világkép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5257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0475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hu-HU" altLang="hu-HU"/>
              <a:t>Eratosztenész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608512" cy="4748213"/>
          </a:xfrm>
          <a:ln/>
        </p:spPr>
        <p:txBody>
          <a:bodyPr/>
          <a:lstStyle/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Föld kerületének mérése: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Syene és Alexandria majdnem ugyanarra a délkörre esik: ugyanakkor delel a nap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Napforduló napján a Nap megvilágítja egy Syene-i kút mélyét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Alexandriában meghatározta napfordulókor délben a Nap horizont feletti magasságát</a:t>
            </a:r>
          </a:p>
          <a:p>
            <a:pPr marL="860425" lvl="1">
              <a:lnSpc>
                <a:spcPct val="7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A városok távolságát ismerte (5000 stádium)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2555875"/>
            <a:ext cx="4681537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23963" y="6516688"/>
            <a:ext cx="60483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SzPct val="45000"/>
              <a:buFontTx/>
              <a:buNone/>
            </a:pPr>
            <a:r>
              <a:rPr lang="hu-HU" altLang="hu-HU">
                <a:solidFill>
                  <a:srgbClr val="CCCCFF"/>
                </a:solidFill>
                <a:hlinkClick r:id="rId4"/>
              </a:rPr>
              <a:t>http://wyp.csillagaszat.hu/files/eratosthenes/how.html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0475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hu-HU" altLang="hu-HU"/>
              <a:t>Hipparkhosz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7925"/>
          </a:xfrm>
          <a:ln/>
        </p:spPr>
        <p:txBody>
          <a:bodyPr/>
          <a:lstStyle/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Módszeresen tanulmányozta az égboltot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Szabad szemmel és szögmérővel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Katalógust hozott létre</a:t>
            </a:r>
          </a:p>
          <a:p>
            <a:pPr marL="1292225" lvl="2" indent="-214313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1022 csillagot tartalmaz</a:t>
            </a:r>
          </a:p>
          <a:p>
            <a:pPr marL="1292225" lvl="2" indent="-214313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Feltüntette a csillagok helyzetét és fényrendjét (1-6, 1 a fényesebb)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Ma is a Hipparkhosz féle fényességskálát használjuk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Figyelte a Nap mozgását: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Nem egyenletes sebességgel mozog az ekliptikán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A Föld nem teljesen a középpontban van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800"/>
              <a:t>Felfedezte hogy a Nap és a Spica távolsága nem állandó -&gt; az álló csillagok nem állók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9072563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Ptolemaiosz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9072563" cy="4989513"/>
          </a:xfrm>
          <a:ln/>
        </p:spPr>
        <p:txBody>
          <a:bodyPr/>
          <a:lstStyle/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Hellenizmus kora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Alexandriai könyvtár és amolyan tudományos kutatóintézet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Munkái:</a:t>
            </a:r>
          </a:p>
          <a:p>
            <a:pPr marL="860425" lvl="1">
              <a:lnSpc>
                <a:spcPts val="18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Földrajz (világtérkép)</a:t>
            </a:r>
          </a:p>
          <a:p>
            <a:pPr marL="860425" lvl="1">
              <a:lnSpc>
                <a:spcPts val="18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Optika</a:t>
            </a:r>
          </a:p>
          <a:p>
            <a:pPr marL="860425" lvl="1">
              <a:lnSpc>
                <a:spcPts val="18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Matematika</a:t>
            </a:r>
          </a:p>
          <a:p>
            <a:pPr marL="860425" lvl="1">
              <a:lnSpc>
                <a:spcPts val="18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Csillagászat</a:t>
            </a:r>
          </a:p>
          <a:p>
            <a:pPr marL="860425" lvl="1">
              <a:lnSpc>
                <a:spcPts val="18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Asztrológia</a:t>
            </a:r>
          </a:p>
          <a:p>
            <a:pPr marL="428625" indent="-323850">
              <a:lnSpc>
                <a:spcPct val="8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Legfontosabb csillagászati munkája a Megale Szüntaxisz (Almageszt)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Bolygómozgás geocentrikus modellje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Modell előnyei:</a:t>
            </a:r>
          </a:p>
          <a:p>
            <a:pPr marL="1292225" lvl="2" indent="-214313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Az összes égitestre használható</a:t>
            </a:r>
          </a:p>
          <a:p>
            <a:pPr marL="1292225" lvl="2" indent="-214313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Összhangban van a megfigyelésekkel</a:t>
            </a:r>
          </a:p>
          <a:p>
            <a:pPr marL="1292225" lvl="2" indent="-214313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Előrejelzésre alkalmas</a:t>
            </a:r>
          </a:p>
          <a:p>
            <a:pPr marL="860425" lvl="1">
              <a:lnSpc>
                <a:spcPct val="83000"/>
              </a:lnSpc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400"/>
              <a:t>Hibái:</a:t>
            </a:r>
          </a:p>
          <a:p>
            <a:pPr marL="1292225" lvl="2" indent="-214313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Hibás elképzelésre épül</a:t>
            </a:r>
          </a:p>
          <a:p>
            <a:pPr marL="1292225" lvl="2" indent="-214313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Bonyolult</a:t>
            </a:r>
          </a:p>
          <a:p>
            <a:pPr marL="1292225" lvl="2" indent="-214313">
              <a:lnSpc>
                <a:spcPct val="83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A hibák egyre nőnek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0475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hu-HU" altLang="hu-HU"/>
              <a:t>Ptolemaiosz modellje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2925763" cy="4987925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 altLang="hu-HU" sz="2800">
                <a:latin typeface="Times New Roman" panose="02020603050405020304" pitchFamily="18" charset="0"/>
              </a:rPr>
              <a:t>Deferens</a:t>
            </a:r>
          </a:p>
          <a:p>
            <a:pPr marL="339725" indent="-339725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 altLang="hu-HU" sz="2800">
                <a:latin typeface="Times New Roman" panose="02020603050405020304" pitchFamily="18" charset="0"/>
              </a:rPr>
              <a:t>Epiciklus</a:t>
            </a:r>
          </a:p>
          <a:p>
            <a:pPr marL="339725" indent="-339725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 altLang="hu-HU" sz="2800">
                <a:latin typeface="Times New Roman" panose="02020603050405020304" pitchFamily="18" charset="0"/>
              </a:rPr>
              <a:t>Föld mozdulatlan</a:t>
            </a:r>
          </a:p>
          <a:p>
            <a:pPr marL="339725" indent="-339725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 altLang="hu-HU" sz="2800">
                <a:latin typeface="Times New Roman" panose="02020603050405020304" pitchFamily="18" charset="0"/>
              </a:rPr>
              <a:t>A bolygók kör alakú pályákon keringenek</a:t>
            </a:r>
          </a:p>
          <a:p>
            <a:pPr marL="339725" indent="-339725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 altLang="hu-HU" sz="2800">
                <a:latin typeface="Times New Roman" panose="02020603050405020304" pitchFamily="18" charset="0"/>
              </a:rPr>
              <a:t>A pályák központja a Föld közelében van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63246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Jellegzetes építészeti emlékek: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19250"/>
            <a:ext cx="310515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619250"/>
            <a:ext cx="55213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5868988"/>
            <a:ext cx="324008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en-GB" altLang="hu-HU" sz="1400">
                <a:solidFill>
                  <a:srgbClr val="FFFFFF"/>
                </a:solidFill>
              </a:rPr>
              <a:t>Kerloas </a:t>
            </a:r>
            <a:r>
              <a:rPr lang="en-GB" altLang="hu-HU" sz="1400" b="1">
                <a:solidFill>
                  <a:srgbClr val="FFFFFF"/>
                </a:solidFill>
              </a:rPr>
              <a:t>Menhir:</a:t>
            </a:r>
          </a:p>
          <a:p>
            <a:pPr>
              <a:buClrTx/>
              <a:buSzPct val="45000"/>
              <a:buFontTx/>
              <a:buNone/>
            </a:pPr>
            <a:r>
              <a:rPr lang="en-GB" altLang="hu-HU" sz="1400">
                <a:solidFill>
                  <a:srgbClr val="FFFFFF"/>
                </a:solidFill>
              </a:rPr>
              <a:t>	Anglia legmagasabb menhirje, 9.5 		méter magas</a:t>
            </a:r>
          </a:p>
          <a:p>
            <a:pPr>
              <a:buClrTx/>
              <a:buSzPct val="45000"/>
              <a:buFontTx/>
              <a:buNone/>
            </a:pPr>
            <a:r>
              <a:rPr lang="en-GB" altLang="hu-HU" sz="1400">
                <a:solidFill>
                  <a:srgbClr val="FFFFFF"/>
                </a:solidFill>
              </a:rPr>
              <a:t>Előfordulnak magányos menhirek és csoportosak is.</a:t>
            </a:r>
          </a:p>
          <a:p>
            <a:pPr>
              <a:buClrTx/>
              <a:buSzPct val="45000"/>
              <a:buFontTx/>
              <a:buNone/>
            </a:pPr>
            <a:r>
              <a:rPr lang="en-GB" altLang="hu-HU" sz="1400">
                <a:solidFill>
                  <a:srgbClr val="FFFFFF"/>
                </a:solidFill>
              </a:rPr>
              <a:t>Területjelölésre és áldozati helyként is használták ezeket.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319588" y="5875338"/>
            <a:ext cx="504031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r>
              <a:rPr lang="en-GB" altLang="hu-HU" sz="1400">
                <a:solidFill>
                  <a:srgbClr val="FFFFFF"/>
                </a:solidFill>
              </a:rPr>
              <a:t>Poulnabrone </a:t>
            </a:r>
            <a:r>
              <a:rPr lang="en-GB" altLang="hu-HU" sz="1400" b="1">
                <a:solidFill>
                  <a:srgbClr val="FFFFFF"/>
                </a:solidFill>
              </a:rPr>
              <a:t>dolmen</a:t>
            </a:r>
          </a:p>
          <a:p>
            <a:pPr>
              <a:buClrTx/>
              <a:buSzPct val="45000"/>
              <a:buFontTx/>
              <a:buNone/>
            </a:pPr>
            <a:r>
              <a:rPr lang="en-GB" altLang="hu-HU" sz="1400" b="1">
                <a:solidFill>
                  <a:srgbClr val="FFFFFF"/>
                </a:solidFill>
              </a:rPr>
              <a:t>Írországban található. ie. 2400 és ie. 2900 között épült, megalitikus sírhely. </a:t>
            </a:r>
          </a:p>
          <a:p>
            <a:pPr>
              <a:buClrTx/>
              <a:buSzPct val="45000"/>
              <a:buFontTx/>
              <a:buNone/>
            </a:pPr>
            <a:r>
              <a:rPr lang="en-GB" altLang="hu-HU" sz="1400" b="1">
                <a:solidFill>
                  <a:srgbClr val="FFFFFF"/>
                </a:solidFill>
              </a:rPr>
              <a:t>Általában apróbb kövekkel vagy földdel fedték le.</a:t>
            </a:r>
          </a:p>
          <a:p>
            <a:pPr>
              <a:buClrTx/>
              <a:buSzPct val="45000"/>
              <a:buFontTx/>
              <a:buNone/>
            </a:pPr>
            <a:endParaRPr lang="en-GB" altLang="hu-H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Newgrange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5976937" cy="2732088"/>
          </a:xfrm>
          <a:ln/>
        </p:spPr>
        <p:txBody>
          <a:bodyPr/>
          <a:lstStyle/>
          <a:p>
            <a:pPr marL="428625" indent="-323850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Írország egyik legismertebb monolitikus sírja.</a:t>
            </a:r>
          </a:p>
          <a:p>
            <a:pPr marL="428625" indent="-323850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Téli napfordulókor a Nap bevilágít a bejárat feletti résen, és megvilágítja az egész építményt</a:t>
            </a:r>
          </a:p>
          <a:p>
            <a:pPr marL="428625" indent="-323850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Valószínűleg nagy tiszteletben álló ősök maradványait helyezték el kamráiban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859338"/>
            <a:ext cx="6877050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1439863"/>
            <a:ext cx="22193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0475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hu-HU" altLang="hu-HU"/>
              <a:t>Newgrange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547813"/>
            <a:ext cx="7489825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hu-HU" altLang="hu-HU"/>
              <a:t>Stonehenge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768475"/>
            <a:ext cx="5219700" cy="4778375"/>
          </a:xfrm>
          <a:ln/>
        </p:spPr>
        <p:txBody>
          <a:bodyPr/>
          <a:lstStyle/>
          <a:p>
            <a:pPr marL="428625" indent="-323850"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Kora kb. 4000-5000 év</a:t>
            </a:r>
          </a:p>
          <a:p>
            <a:pPr marL="428625" indent="-323850"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Valószínűleg több fázisban épült</a:t>
            </a:r>
          </a:p>
          <a:p>
            <a:pPr marL="428625" indent="-323850"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2-7 méter magas, 20-30 tonnás, durván faragott kőoszlopok hajdan négy koncentrikus kört alkottak</a:t>
            </a:r>
          </a:p>
          <a:p>
            <a:pPr marL="428625" indent="-323850"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Nyári napfordulókor a felkelő nap iránya egybe esik a bevezető út irányával</a:t>
            </a:r>
          </a:p>
          <a:p>
            <a:pPr marL="428625" indent="-323850"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A régészek szerint elsősorban kultikus áldozati helyként szolgált.</a:t>
            </a:r>
          </a:p>
          <a:p>
            <a:pPr marL="428625" indent="-323850"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400"/>
              <a:t>Csillagászok szerint amolyan kőkori csillagvizsgáló lehetett, egy naptár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717675"/>
            <a:ext cx="42386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7700" y="7002463"/>
            <a:ext cx="43211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SzPct val="45000"/>
              <a:buFontTx/>
              <a:buNone/>
            </a:pPr>
            <a:r>
              <a:rPr lang="hu-HU" altLang="hu-HU">
                <a:solidFill>
                  <a:srgbClr val="CCCCFF"/>
                </a:solidFill>
                <a:hlinkClick r:id="rId4"/>
              </a:rPr>
              <a:t>http://hu.wikipedia.org/wiki/Stonehenge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hu-HU" altLang="hu-HU"/>
              <a:t>Stonehenge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19250"/>
            <a:ext cx="467995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9072562" cy="12636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hu-HU"/>
              <a:t>Maja kultúra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16013"/>
            <a:ext cx="6985000" cy="6048375"/>
          </a:xfrm>
          <a:ln/>
        </p:spPr>
        <p:txBody>
          <a:bodyPr/>
          <a:lstStyle/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Fejlett matematika, 20-as számrendszer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ie. 4000 – ie. 3000 -től kezdődő csillagászati fejlődés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Sok megfigyelés maradt fenn.</a:t>
            </a:r>
            <a:r>
              <a:rPr lang="en-GB" altLang="hu-HU" sz="2800"/>
              <a:t/>
            </a:r>
            <a:br>
              <a:rPr lang="en-GB" altLang="hu-HU" sz="2800"/>
            </a:br>
            <a:r>
              <a:rPr lang="en-GB" altLang="hu-HU" sz="2800"/>
              <a:t>	</a:t>
            </a:r>
            <a:r>
              <a:rPr lang="en-GB" altLang="hu-HU" sz="1400"/>
              <a:t>például egy ie. 3379-es holdfogyatkozás feljegyzései 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Nagy pontossággal Ismerték a bolygók szidonikus keringési idejét és a fogyatkozások periodicitását.</a:t>
            </a:r>
          </a:p>
          <a:p>
            <a:pPr marL="428625" indent="-323850">
              <a:lnSpc>
                <a:spcPct val="73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2000"/>
              <a:t>Fontos szerepet játszott a Nap (naptemplomok) és a Vénusz</a:t>
            </a:r>
          </a:p>
          <a:p>
            <a:pPr marL="428625" indent="-323850">
              <a:lnSpc>
                <a:spcPct val="73000"/>
              </a:lnSpc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Két féle n</a:t>
            </a:r>
            <a:r>
              <a:rPr lang="en-GB" altLang="hu-HU" sz="2000"/>
              <a:t>aptárat dolgoztak ki</a:t>
            </a:r>
          </a:p>
          <a:p>
            <a:pPr marL="428625" indent="-323850">
              <a:lnSpc>
                <a:spcPct val="73000"/>
              </a:lnSpc>
              <a:spcAft>
                <a:spcPts val="57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Haab (Pontosabb mint a Gergely-naptár)</a:t>
            </a:r>
          </a:p>
          <a:p>
            <a:pPr marL="860425" lvl="1">
              <a:lnSpc>
                <a:spcPct val="7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1800"/>
              <a:t>alappontja ie. 8498.04.08.-a</a:t>
            </a:r>
          </a:p>
          <a:p>
            <a:pPr marL="860425" lvl="1">
              <a:lnSpc>
                <a:spcPct val="7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1800"/>
              <a:t>Következő kor (Új kor 5130 évenként) kezdete: 2012.12.22</a:t>
            </a:r>
          </a:p>
          <a:p>
            <a:pPr marL="860425" lvl="1">
              <a:lnSpc>
                <a:spcPct val="7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1800"/>
              <a:t>18db  20 napos hónap + 5 extra nap = 365 nap</a:t>
            </a:r>
          </a:p>
          <a:p>
            <a:pPr marL="860425" lvl="1">
              <a:lnSpc>
                <a:spcPct val="7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hu-HU" sz="1800"/>
              <a:t>1 kin = 1 nap; 1 uinal = 20 kin; 1 tun = 18 uinal, 1 katun = 20 tun; </a:t>
            </a:r>
            <a:br>
              <a:rPr lang="en-GB" altLang="hu-HU" sz="1800"/>
            </a:br>
            <a:r>
              <a:rPr lang="en-GB" altLang="hu-HU" sz="1800"/>
              <a:t>1 baktun = 20 katun vagy 144 000 nap</a:t>
            </a:r>
          </a:p>
          <a:p>
            <a:pPr marL="428625" indent="-323850">
              <a:lnSpc>
                <a:spcPct val="73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2000"/>
              <a:t>Tzolkin:</a:t>
            </a:r>
          </a:p>
          <a:p>
            <a:pPr marL="860425" lvl="1">
              <a:lnSpc>
                <a:spcPct val="7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1800"/>
              <a:t>1 Tzolkin (szent kör) = 260 napos év</a:t>
            </a:r>
          </a:p>
          <a:p>
            <a:pPr marL="860425" lvl="1">
              <a:lnSpc>
                <a:spcPct val="7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1800"/>
              <a:t>13 20 napos hónap</a:t>
            </a:r>
          </a:p>
          <a:p>
            <a:pPr marL="860425" lvl="1">
              <a:lnSpc>
                <a:spcPct val="7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1800"/>
              <a:t>73 Tzolkin = 52 év = 18 980 nap</a:t>
            </a:r>
          </a:p>
          <a:p>
            <a:pPr marL="860425" lvl="1">
              <a:lnSpc>
                <a:spcPct val="73000"/>
              </a:lnSpc>
              <a:spcAft>
                <a:spcPct val="0"/>
              </a:spcAft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altLang="hu-HU" sz="1800"/>
              <a:t>52 évente ~13 szökőnap</a:t>
            </a:r>
          </a:p>
          <a:p>
            <a:pPr marL="862013" lvl="1" indent="-284163">
              <a:lnSpc>
                <a:spcPct val="73000"/>
              </a:lnSpc>
              <a:spcAft>
                <a:spcPct val="0"/>
              </a:spcAft>
              <a:buClrTx/>
              <a:buSzPct val="75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hu-HU" altLang="hu-HU" sz="180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187450"/>
            <a:ext cx="295116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31800" y="6948488"/>
            <a:ext cx="55451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SzPct val="45000"/>
              <a:buFontTx/>
              <a:buNone/>
            </a:pPr>
            <a:r>
              <a:rPr lang="hu-HU" altLang="hu-HU">
                <a:solidFill>
                  <a:srgbClr val="CCCCFF"/>
                </a:solidFill>
                <a:hlinkClick r:id="rId4"/>
              </a:rPr>
              <a:t>http://hu.wikipedia.org/wiki/Maja_napt%C3%A1r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348038"/>
            <a:ext cx="26193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1876</Words>
  <Application>Microsoft Office PowerPoint</Application>
  <PresentationFormat>Egyéni</PresentationFormat>
  <Paragraphs>351</Paragraphs>
  <Slides>37</Slides>
  <Notes>37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5" baseType="lpstr">
      <vt:lpstr>Times New Roman</vt:lpstr>
      <vt:lpstr>Arial</vt:lpstr>
      <vt:lpstr>DejaVu Sans</vt:lpstr>
      <vt:lpstr>Microsoft YaHei</vt:lpstr>
      <vt:lpstr>Segoe UI</vt:lpstr>
      <vt:lpstr>Wingdings</vt:lpstr>
      <vt:lpstr>Symbol</vt:lpstr>
      <vt:lpstr>Office-téma</vt:lpstr>
      <vt:lpstr>A csillagászat története </vt:lpstr>
      <vt:lpstr>A csillagászat szerepe a korai civilizációk életében</vt:lpstr>
      <vt:lpstr>Őskori csillagászat</vt:lpstr>
      <vt:lpstr>Jellegzetes építészeti emlékek:</vt:lpstr>
      <vt:lpstr>Newgrange</vt:lpstr>
      <vt:lpstr>Newgrange</vt:lpstr>
      <vt:lpstr>Stonehenge</vt:lpstr>
      <vt:lpstr>Stonehenge</vt:lpstr>
      <vt:lpstr>Maja kultúra</vt:lpstr>
      <vt:lpstr>Maja kultúra</vt:lpstr>
      <vt:lpstr>Babilon</vt:lpstr>
      <vt:lpstr>Babiloni főistenek</vt:lpstr>
      <vt:lpstr>Megfigyeléseik:</vt:lpstr>
      <vt:lpstr>Állatövi csillagképek</vt:lpstr>
      <vt:lpstr>Babiloni Naptár</vt:lpstr>
      <vt:lpstr>Világkép</vt:lpstr>
      <vt:lpstr>Egyiptom</vt:lpstr>
      <vt:lpstr>Egyiptomi Csillagászat</vt:lpstr>
      <vt:lpstr>Naptár</vt:lpstr>
      <vt:lpstr>Kozmológia</vt:lpstr>
      <vt:lpstr>Ókori Kína</vt:lpstr>
      <vt:lpstr>Kínai Naptár</vt:lpstr>
      <vt:lpstr>Ókori Görögök</vt:lpstr>
      <vt:lpstr>Ion Filozófusok – Milétoszi Thalész</vt:lpstr>
      <vt:lpstr>Ion Filozófusok - Anaximandrosz</vt:lpstr>
      <vt:lpstr>Ion Filozófusok - Anaximenész</vt:lpstr>
      <vt:lpstr>Pitagoreus iskola</vt:lpstr>
      <vt:lpstr>Pitagoreusok világképe</vt:lpstr>
      <vt:lpstr>Athéni akadémikusok</vt:lpstr>
      <vt:lpstr>Arisztotelész</vt:lpstr>
      <vt:lpstr>Atomisták</vt:lpstr>
      <vt:lpstr>Görög csillagászok</vt:lpstr>
      <vt:lpstr>Számoszi Arisztarkhosz</vt:lpstr>
      <vt:lpstr>Eratosztenész</vt:lpstr>
      <vt:lpstr>Hipparkhosz</vt:lpstr>
      <vt:lpstr>Ptolemaiosz</vt:lpstr>
      <vt:lpstr>Ptolemaiosz modellje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Csillagászat szakkör</dc:title>
  <dc:creator>Szűcs László</dc:creator>
  <cp:lastModifiedBy>Időspirál3</cp:lastModifiedBy>
  <cp:revision>15</cp:revision>
  <cp:lastPrinted>1601-01-01T00:00:00Z</cp:lastPrinted>
  <dcterms:created xsi:type="dcterms:W3CDTF">1601-01-01T00:00:00Z</dcterms:created>
  <dcterms:modified xsi:type="dcterms:W3CDTF">2021-06-14T11:59:24Z</dcterms:modified>
</cp:coreProperties>
</file>