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78" r:id="rId12"/>
    <p:sldId id="273" r:id="rId13"/>
    <p:sldId id="274" r:id="rId14"/>
    <p:sldId id="272" r:id="rId15"/>
    <p:sldId id="266" r:id="rId16"/>
    <p:sldId id="268" r:id="rId17"/>
    <p:sldId id="267" r:id="rId18"/>
    <p:sldId id="270" r:id="rId19"/>
    <p:sldId id="271" r:id="rId20"/>
    <p:sldId id="269" r:id="rId21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oriz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33"/>
          <a:stretch>
            <a:fillRect/>
          </a:stretch>
        </p:blipFill>
        <p:spPr bwMode="auto">
          <a:xfrm>
            <a:off x="0" y="0"/>
            <a:ext cx="9144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/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E22CE-EF05-4C97-B0C8-EF1EEC8A7E6B}" type="datetimeFigureOut">
              <a:rPr lang="hu-HU"/>
              <a:pPr>
                <a:defRPr/>
              </a:pPr>
              <a:t>2021. 06. 15.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AE98C-646E-4AAD-87C2-41E4C7869FE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47514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84AE6-6545-4AA6-A2E3-50E9E07733E8}" type="datetimeFigureOut">
              <a:rPr lang="hu-HU"/>
              <a:pPr>
                <a:defRPr/>
              </a:pPr>
              <a:t>2021. 06. 15.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79A15-58DD-480D-BEE7-7C515BA5E0D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38877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425A0-F14C-40CD-AE76-8EA708D57B90}" type="datetimeFigureOut">
              <a:rPr lang="hu-HU"/>
              <a:pPr>
                <a:defRPr/>
              </a:pPr>
              <a:t>2021. 06. 15.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FA7EA-B508-423B-B635-C34F3486F512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80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ADD2C-B89C-4AB3-A013-433744513A72}" type="datetimeFigureOut">
              <a:rPr lang="hu-HU"/>
              <a:pPr>
                <a:defRPr/>
              </a:pPr>
              <a:t>2021. 06. 15.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2519324-C68A-4016-904B-FF943499ECD0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5415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/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00CDF-198D-47BE-9A33-D36BC5A55AE8}" type="datetimeFigureOut">
              <a:rPr lang="hu-HU"/>
              <a:pPr>
                <a:defRPr/>
              </a:pPr>
              <a:t>2021. 06. 15.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DD101-7128-4469-8D0B-414B5ECE4AE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7412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7E002-27DF-47E6-BCEF-11DF13510B4E}" type="datetimeFigureOut">
              <a:rPr lang="hu-HU"/>
              <a:pPr>
                <a:defRPr/>
              </a:pPr>
              <a:t>2021. 06. 15.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9262CDA3-912C-4928-A5E6-8BDACA2FB250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7623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33F9-50B3-4966-AB64-8D6D3318B671}" type="datetimeFigureOut">
              <a:rPr lang="hu-HU"/>
              <a:pPr>
                <a:defRPr/>
              </a:pPr>
              <a:t>2021. 06. 15.</a:t>
            </a:fld>
            <a:endParaRPr lang="hu-H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82F1DB70-C5FF-4C97-B797-4F1373AA79D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5870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1EEBA-1CA8-407F-8511-ECF342F054CC}" type="datetimeFigureOut">
              <a:rPr lang="hu-HU"/>
              <a:pPr>
                <a:defRPr/>
              </a:pPr>
              <a:t>2021. 06. 15.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D7057-926F-46C2-ABBF-8DC8A70971C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5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60624-CA29-464A-AF5C-979D01FBF7A9}" type="datetimeFigureOut">
              <a:rPr lang="hu-HU"/>
              <a:pPr>
                <a:defRPr/>
              </a:pPr>
              <a:t>2021. 06. 15.</a:t>
            </a:fld>
            <a:endParaRPr lang="hu-H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E38A9-BC3C-4AC9-B179-28FB7D34E5A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5260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4BBE7-4A63-41FF-9EF0-7A90ED137681}" type="datetimeFigureOut">
              <a:rPr lang="hu-HU"/>
              <a:pPr>
                <a:defRPr/>
              </a:pPr>
              <a:t>2021. 06. 15.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E01CD47-840C-4592-855D-55A4763C685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4290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horiz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E4DE2-BB38-46E4-B3D4-219A76ADA74B}" type="datetimeFigureOut">
              <a:rPr lang="hu-HU"/>
              <a:pPr>
                <a:defRPr/>
              </a:pPr>
              <a:t>2021. 06. 15.</a:t>
            </a:fld>
            <a:endParaRPr lang="hu-H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8DC28-6C38-4B7F-98F3-488D9DA1A90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7857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83838"/>
            </a:gs>
            <a:gs pos="31000">
              <a:srgbClr val="000000"/>
            </a:gs>
            <a:gs pos="100000">
              <a:srgbClr val="0000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orizon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trike="noStrike" spc="6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09E1FCA9-D679-44BF-B355-CCC1BB0D514A}" type="datetimeFigureOut">
              <a:rPr lang="hu-HU"/>
              <a:pPr>
                <a:defRPr/>
              </a:pPr>
              <a:t>2021. 06. 15.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cap="all" spc="6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Arial Narrow" panose="020B0606020202030204" pitchFamily="34" charset="0"/>
              </a:defRPr>
            </a:lvl1pPr>
          </a:lstStyle>
          <a:p>
            <a:fld id="{87D9F2D8-ACEB-4B34-8B0A-966E85CE520D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06" r:id="rId2"/>
    <p:sldLayoutId id="2147483715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6" r:id="rId9"/>
    <p:sldLayoutId id="2147483712" r:id="rId10"/>
    <p:sldLayoutId id="214748371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all" spc="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hu.wikipedia.org/wiki/F%C3%B6ld" TargetMode="External"/><Relationship Id="rId3" Type="http://schemas.openxmlformats.org/officeDocument/2006/relationships/hyperlink" Target="http://hu.wikipedia.org/wiki/P%C3%A1lya_(csillag%C3%A1szat)" TargetMode="External"/><Relationship Id="rId7" Type="http://schemas.openxmlformats.org/officeDocument/2006/relationships/hyperlink" Target="http://hu.wikipedia.org/wiki/Jupiter" TargetMode="External"/><Relationship Id="rId12" Type="http://schemas.openxmlformats.org/officeDocument/2006/relationships/hyperlink" Target="http://hu.wikipedia.org/wiki/Id%C5%91" TargetMode="External"/><Relationship Id="rId2" Type="http://schemas.openxmlformats.org/officeDocument/2006/relationships/hyperlink" Target="http://hu.wikipedia.org/wiki/Bolyg%C3%B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u.wikipedia.org/wiki/Excentricit%C3%A1s" TargetMode="External"/><Relationship Id="rId11" Type="http://schemas.openxmlformats.org/officeDocument/2006/relationships/hyperlink" Target="http://hu.wikipedia.org/wiki/Gravit%C3%A1ci%C3%B3s_%C3%A1lland%C3%B3" TargetMode="External"/><Relationship Id="rId5" Type="http://schemas.openxmlformats.org/officeDocument/2006/relationships/hyperlink" Target="http://hu.wikipedia.org/wiki/Nap_(%C3%A9gitest)" TargetMode="External"/><Relationship Id="rId10" Type="http://schemas.openxmlformats.org/officeDocument/2006/relationships/hyperlink" Target="http://hu.wikipedia.org/wiki/Gauss" TargetMode="External"/><Relationship Id="rId4" Type="http://schemas.openxmlformats.org/officeDocument/2006/relationships/hyperlink" Target="http://hu.wikipedia.org/wiki/Ellipszis_(g%C3%B6rbe)" TargetMode="External"/><Relationship Id="rId9" Type="http://schemas.openxmlformats.org/officeDocument/2006/relationships/hyperlink" Target="http://hu.wikipedia.org/wiki/T%C3%B6me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691679" y="3886200"/>
            <a:ext cx="5544617" cy="1752600"/>
          </a:xfrm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hu-HU" sz="3600" i="1" dirty="0" smtClean="0"/>
              <a:t>A reneszánsztól napjainkig</a:t>
            </a:r>
            <a:endParaRPr lang="hu-HU" sz="3600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008188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4000" b="1" dirty="0" smtClean="0"/>
              <a:t>A Csillagászat TÖRTÉNETE</a:t>
            </a:r>
            <a:endParaRPr lang="hu-H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Newton további törvényei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2260600"/>
          </a:xfrm>
        </p:spPr>
        <p:txBody>
          <a:bodyPr/>
          <a:lstStyle/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400" b="1" dirty="0" smtClean="0"/>
              <a:t>Newton második törvénye – a dinamika alaptörvénye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400" dirty="0" smtClean="0"/>
              <a:t>Egy pontszerű test lendületének (impulzusának) a megváltozása egyenesen arányos és azonos irányú a testre ható, 'F' erővel. Az arányossági tényező megegyezik a test 'm' tömegével.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endParaRPr lang="hu-HU" dirty="0"/>
          </a:p>
        </p:txBody>
      </p:sp>
      <p:sp>
        <p:nvSpPr>
          <p:cNvPr id="14340" name="Téglalap 3"/>
          <p:cNvSpPr>
            <a:spLocks noChangeArrowheads="1"/>
          </p:cNvSpPr>
          <p:nvPr/>
        </p:nvSpPr>
        <p:spPr bwMode="auto">
          <a:xfrm>
            <a:off x="395288" y="3284538"/>
            <a:ext cx="83534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2400" b="1">
                <a:latin typeface="Arial Narrow" panose="020B0606020202030204" pitchFamily="34" charset="0"/>
              </a:rPr>
              <a:t>Newton harmadik törvénye – a hatás-ellenhatás törvénye</a:t>
            </a:r>
          </a:p>
          <a:p>
            <a:pPr eaLnBrk="1" hangingPunct="1"/>
            <a:r>
              <a:rPr lang="hu-HU" altLang="hu-HU" sz="2400" b="1">
                <a:latin typeface="Arial Narrow" panose="020B0606020202030204" pitchFamily="34" charset="0"/>
              </a:rPr>
              <a:t>Két test kölcsönhatása során mindkét testre azonos nagyságú, egymással ellentétes irányú erő hat.</a:t>
            </a:r>
          </a:p>
        </p:txBody>
      </p:sp>
      <p:sp>
        <p:nvSpPr>
          <p:cNvPr id="14341" name="Téglalap 4"/>
          <p:cNvSpPr>
            <a:spLocks noChangeArrowheads="1"/>
          </p:cNvSpPr>
          <p:nvPr/>
        </p:nvSpPr>
        <p:spPr bwMode="auto">
          <a:xfrm>
            <a:off x="539750" y="4724400"/>
            <a:ext cx="80645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2400" b="1">
                <a:latin typeface="Arial Narrow" panose="020B0606020202030204" pitchFamily="34" charset="0"/>
              </a:rPr>
              <a:t>Newton negyedik törvénye – az erőhatások függetlenségének elve- </a:t>
            </a:r>
            <a:r>
              <a:rPr lang="hu-HU" altLang="hu-HU" sz="2000">
                <a:latin typeface="Arial Narrow" panose="020B0606020202030204" pitchFamily="34" charset="0"/>
              </a:rPr>
              <a:t>más néven a szuperpozíció elve.</a:t>
            </a:r>
          </a:p>
          <a:p>
            <a:pPr eaLnBrk="1" hangingPunct="1"/>
            <a:r>
              <a:rPr lang="hu-HU" altLang="hu-HU" sz="2400" b="1">
                <a:latin typeface="Arial Narrow" panose="020B0606020202030204" pitchFamily="34" charset="0"/>
              </a:rPr>
              <a:t>Ha egy testre egy időpillanatban több erő hat, akkor ezek együttes hatása megegyezik a vektori eredőjük hatásával.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4000" dirty="0" err="1" smtClean="0"/>
              <a:t>CsiLLAGÁSZATI</a:t>
            </a:r>
            <a:r>
              <a:rPr lang="hu-HU" sz="4000" dirty="0" smtClean="0"/>
              <a:t> Mértékegységek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fontAlgn="auto" hangingPunct="1">
              <a:defRPr/>
            </a:pPr>
            <a:r>
              <a:rPr lang="hu-HU" sz="4000" dirty="0" err="1" smtClean="0"/>
              <a:t>CsE</a:t>
            </a:r>
            <a:endParaRPr lang="hu-HU" sz="4000" dirty="0" smtClean="0"/>
          </a:p>
          <a:p>
            <a:pPr eaLnBrk="1" fontAlgn="auto" hangingPunct="1">
              <a:defRPr/>
            </a:pPr>
            <a:r>
              <a:rPr lang="hu-HU" sz="4000" dirty="0" smtClean="0"/>
              <a:t>Fényév</a:t>
            </a:r>
          </a:p>
          <a:p>
            <a:pPr eaLnBrk="1" fontAlgn="auto" hangingPunct="1">
              <a:defRPr/>
            </a:pPr>
            <a:r>
              <a:rPr lang="hu-HU" sz="4000" dirty="0" smtClean="0"/>
              <a:t>Parszek</a:t>
            </a:r>
            <a:endParaRPr lang="hu-H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err="1" smtClean="0"/>
              <a:t>CsE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eaLnBrk="1" fontAlgn="auto" hangingPunct="1">
              <a:defRPr/>
            </a:pPr>
            <a:r>
              <a:rPr lang="hu-HU" sz="2400" dirty="0" smtClean="0"/>
              <a:t>A csillagászati egység az égi mechanikában használatos hosszúságegység. Eredeti definíciója szerint a </a:t>
            </a:r>
            <a:r>
              <a:rPr lang="hu-HU" sz="2400" b="1" dirty="0" err="1" smtClean="0"/>
              <a:t>Föld-Hold</a:t>
            </a:r>
            <a:r>
              <a:rPr lang="hu-HU" sz="2400" b="1" dirty="0" smtClean="0"/>
              <a:t> rendszer tömegközéppontja Nap körüli pályájának fél nagytengelye.</a:t>
            </a:r>
          </a:p>
          <a:p>
            <a:pPr eaLnBrk="1" fontAlgn="auto" hangingPunct="1">
              <a:defRPr/>
            </a:pPr>
            <a:r>
              <a:rPr lang="hu-HU" sz="2400" dirty="0" smtClean="0"/>
              <a:t>A Nemzetközi Csillagászati Unió azonban pontos </a:t>
            </a:r>
            <a:r>
              <a:rPr lang="hu-HU" sz="2400" b="1" dirty="0" smtClean="0"/>
              <a:t>kilométerértéket megadva újradefiniálta</a:t>
            </a:r>
            <a:r>
              <a:rPr lang="hu-HU" sz="2400" dirty="0" smtClean="0"/>
              <a:t>, elhagyva az eddigi mért érték hibaértékét.  Jele: </a:t>
            </a:r>
            <a:r>
              <a:rPr lang="hu-HU" sz="2400" dirty="0" err="1" smtClean="0"/>
              <a:t>CsE</a:t>
            </a:r>
            <a:r>
              <a:rPr lang="hu-HU" sz="2400" dirty="0" smtClean="0"/>
              <a:t>. </a:t>
            </a:r>
          </a:p>
          <a:p>
            <a:pPr eaLnBrk="1" fontAlgn="auto" hangingPunct="1">
              <a:defRPr/>
            </a:pPr>
            <a:r>
              <a:rPr lang="hu-HU" sz="2400" dirty="0" smtClean="0"/>
              <a:t>További elterjedt rövidítése az AU az angol "</a:t>
            </a:r>
            <a:r>
              <a:rPr lang="hu-HU" sz="2400" dirty="0" err="1" smtClean="0"/>
              <a:t>Astronomical</a:t>
            </a:r>
            <a:r>
              <a:rPr lang="hu-HU" sz="2400" dirty="0" smtClean="0"/>
              <a:t> Unit"</a:t>
            </a:r>
            <a:r>
              <a:rPr lang="hu-HU" sz="2400" dirty="0" err="1" smtClean="0"/>
              <a:t>-nak</a:t>
            </a:r>
            <a:r>
              <a:rPr lang="hu-HU" sz="2400" dirty="0" smtClean="0"/>
              <a:t> megfelelően.</a:t>
            </a:r>
          </a:p>
          <a:p>
            <a:pPr eaLnBrk="1" fontAlgn="auto" hangingPunct="1">
              <a:defRPr/>
            </a:pPr>
            <a:r>
              <a:rPr lang="hu-HU" sz="2400" dirty="0" smtClean="0"/>
              <a:t>1 </a:t>
            </a:r>
            <a:r>
              <a:rPr lang="hu-HU" sz="2400" dirty="0" err="1" smtClean="0"/>
              <a:t>CsE</a:t>
            </a:r>
            <a:r>
              <a:rPr lang="hu-HU" sz="2400" dirty="0" smtClean="0"/>
              <a:t> = 149 597 870 700 m= 8,33 fényperc </a:t>
            </a:r>
          </a:p>
          <a:p>
            <a:pPr eaLnBrk="1" fontAlgn="auto" hangingPunct="1">
              <a:defRPr/>
            </a:pPr>
            <a:r>
              <a:rPr lang="hu-HU" sz="2400" dirty="0" smtClean="0"/>
              <a:t>(</a:t>
            </a:r>
            <a:r>
              <a:rPr lang="hu-HU" sz="2400" b="1" dirty="0" smtClean="0"/>
              <a:t>kerekítve 150 millió km</a:t>
            </a:r>
            <a:r>
              <a:rPr lang="hu-HU" sz="2400" dirty="0" smtClean="0"/>
              <a:t>)</a:t>
            </a:r>
          </a:p>
          <a:p>
            <a:pPr eaLnBrk="1" fontAlgn="auto" hangingPunct="1">
              <a:defRPr/>
            </a:pPr>
            <a:r>
              <a:rPr lang="hu-HU" sz="2400" dirty="0" smtClean="0"/>
              <a:t>1 fényév = 63 241 </a:t>
            </a:r>
            <a:r>
              <a:rPr lang="hu-HU" sz="2400" dirty="0" err="1" smtClean="0"/>
              <a:t>CsE</a:t>
            </a:r>
            <a:endParaRPr lang="hu-HU" sz="2400" dirty="0" smtClean="0"/>
          </a:p>
          <a:p>
            <a:pPr eaLnBrk="1" fontAlgn="auto" hangingPunct="1">
              <a:defRPr/>
            </a:pP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750" y="-315913"/>
            <a:ext cx="7924800" cy="114300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Fényév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539750" y="765175"/>
            <a:ext cx="7924800" cy="4114800"/>
          </a:xfrm>
        </p:spPr>
        <p:txBody>
          <a:bodyPr>
            <a:noAutofit/>
          </a:bodyPr>
          <a:lstStyle/>
          <a:p>
            <a:pPr eaLnBrk="1" fontAlgn="auto" hangingPunct="1">
              <a:defRPr/>
            </a:pPr>
            <a:r>
              <a:rPr lang="hu-HU" sz="2400" dirty="0" smtClean="0"/>
              <a:t>A fényév a távolság csillagászatban használatos mértékegysége: egy fényév az a távolság, amelyet a </a:t>
            </a:r>
            <a:r>
              <a:rPr lang="hu-HU" sz="2400" b="1" dirty="0" smtClean="0"/>
              <a:t>fény légüres térben egy év alatt megtesz.</a:t>
            </a:r>
            <a:r>
              <a:rPr lang="hu-HU" sz="2400" dirty="0" smtClean="0"/>
              <a:t> Az idő mértékegységeinek analógiájaként beszélhetünk a fényév töredékeiről: fényóráról (amennyi utat a fény egy óra alatt megtesz), fénypercről (a fény egy perc alatt megtett útja) és fénymásodpercről (a fény egy másodperc alatt megtett útja).</a:t>
            </a:r>
          </a:p>
          <a:p>
            <a:pPr eaLnBrk="1" fontAlgn="auto" hangingPunct="1">
              <a:defRPr/>
            </a:pPr>
            <a:endParaRPr lang="hu-HU" sz="2400" dirty="0" smtClean="0"/>
          </a:p>
          <a:p>
            <a:pPr eaLnBrk="1" fontAlgn="auto" hangingPunct="1">
              <a:defRPr/>
            </a:pPr>
            <a:r>
              <a:rPr lang="hu-HU" sz="2400" dirty="0" smtClean="0"/>
              <a:t>Egy fényév</a:t>
            </a:r>
            <a:r>
              <a:rPr lang="hu-HU" sz="2400" dirty="0" smtClean="0"/>
              <a:t>:</a:t>
            </a:r>
            <a:endParaRPr lang="hu-HU" sz="2400" dirty="0" smtClean="0"/>
          </a:p>
          <a:p>
            <a:pPr eaLnBrk="1" fontAlgn="auto" hangingPunct="1">
              <a:defRPr/>
            </a:pPr>
            <a:r>
              <a:rPr lang="hu-HU" sz="2400" dirty="0" smtClean="0"/>
              <a:t>    9,460529·1015 m = 9,4605 billió kilométer = majdnem 9,5 </a:t>
            </a:r>
            <a:r>
              <a:rPr lang="hu-HU" sz="2400" dirty="0" err="1" smtClean="0"/>
              <a:t>petaméter</a:t>
            </a:r>
            <a:r>
              <a:rPr lang="hu-HU" sz="2400" dirty="0" smtClean="0"/>
              <a:t> (</a:t>
            </a:r>
            <a:r>
              <a:rPr lang="hu-HU" sz="2400" dirty="0" err="1" smtClean="0"/>
              <a:t>Pm</a:t>
            </a:r>
            <a:r>
              <a:rPr lang="hu-HU" sz="2400" dirty="0" smtClean="0"/>
              <a:t>),</a:t>
            </a:r>
          </a:p>
          <a:p>
            <a:pPr eaLnBrk="1" fontAlgn="auto" hangingPunct="1">
              <a:defRPr/>
            </a:pPr>
            <a:r>
              <a:rPr lang="hu-HU" sz="2400" dirty="0" smtClean="0"/>
              <a:t>    63 241 </a:t>
            </a:r>
            <a:r>
              <a:rPr lang="hu-HU" sz="2400" dirty="0" err="1" smtClean="0"/>
              <a:t>CsE</a:t>
            </a:r>
            <a:r>
              <a:rPr lang="hu-HU" sz="2400" dirty="0" smtClean="0"/>
              <a:t> (csillagászati egység), vagy</a:t>
            </a:r>
          </a:p>
          <a:p>
            <a:pPr eaLnBrk="1" fontAlgn="auto" hangingPunct="1">
              <a:defRPr/>
            </a:pPr>
            <a:r>
              <a:rPr lang="hu-HU" sz="2400" dirty="0" smtClean="0"/>
              <a:t>    0,3066 pc (parszek).</a:t>
            </a:r>
          </a:p>
          <a:p>
            <a:pPr eaLnBrk="1" fontAlgn="auto" hangingPunct="1">
              <a:defRPr/>
            </a:pP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Parszek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539750" y="1600200"/>
            <a:ext cx="7924800" cy="4114800"/>
          </a:xfrm>
        </p:spPr>
        <p:txBody>
          <a:bodyPr>
            <a:noAutofit/>
          </a:bodyPr>
          <a:lstStyle/>
          <a:p>
            <a:pPr eaLnBrk="1" fontAlgn="auto" hangingPunct="1">
              <a:defRPr/>
            </a:pPr>
            <a:r>
              <a:rPr lang="hu-HU" sz="2800" dirty="0" smtClean="0"/>
              <a:t>Világegyetem:	Legalább 28 000 </a:t>
            </a:r>
            <a:r>
              <a:rPr lang="hu-HU" sz="2800" dirty="0" err="1" smtClean="0"/>
              <a:t>megaparszek</a:t>
            </a:r>
            <a:r>
              <a:rPr lang="hu-HU" sz="2800" dirty="0" smtClean="0"/>
              <a:t>, valószínűleg végtelen</a:t>
            </a:r>
          </a:p>
          <a:p>
            <a:pPr eaLnBrk="1" fontAlgn="auto" hangingPunct="1">
              <a:defRPr/>
            </a:pPr>
            <a:r>
              <a:rPr lang="hu-HU" sz="2800" b="1" dirty="0" smtClean="0"/>
              <a:t>1 parszek = 3,2617 fényév</a:t>
            </a:r>
          </a:p>
          <a:p>
            <a:pPr eaLnBrk="1" fontAlgn="auto" hangingPunct="1">
              <a:defRPr/>
            </a:pPr>
            <a:r>
              <a:rPr lang="hu-HU" sz="2800" dirty="0" smtClean="0"/>
              <a:t>A </a:t>
            </a:r>
            <a:r>
              <a:rPr lang="hu-HU" sz="2800" b="1" dirty="0" smtClean="0"/>
              <a:t>parszek</a:t>
            </a:r>
            <a:r>
              <a:rPr lang="hu-HU" sz="2800" dirty="0" smtClean="0"/>
              <a:t> (rövidítve </a:t>
            </a:r>
            <a:r>
              <a:rPr lang="hu-HU" sz="2800" i="1" dirty="0" smtClean="0"/>
              <a:t>pc)</a:t>
            </a:r>
            <a:r>
              <a:rPr lang="hu-HU" sz="2800" dirty="0" smtClean="0"/>
              <a:t> a csillagászatban használt távolság egyik mértékegysége. Az elnevezés a „</a:t>
            </a:r>
            <a:r>
              <a:rPr lang="hu-HU" sz="2800" b="1" dirty="0" smtClean="0"/>
              <a:t>par</a:t>
            </a:r>
            <a:r>
              <a:rPr lang="hu-HU" sz="2800" dirty="0" smtClean="0"/>
              <a:t>allaxis” és „</a:t>
            </a:r>
            <a:r>
              <a:rPr lang="hu-HU" sz="2800" b="1" dirty="0" err="1" smtClean="0"/>
              <a:t>sec</a:t>
            </a:r>
            <a:r>
              <a:rPr lang="hu-HU" sz="2800" dirty="0" err="1" smtClean="0"/>
              <a:t>undum</a:t>
            </a:r>
            <a:r>
              <a:rPr lang="hu-HU" sz="2800" dirty="0" smtClean="0"/>
              <a:t>” szavakból származik; nemzetközi jelölése: </a:t>
            </a:r>
            <a:r>
              <a:rPr lang="hu-HU" sz="2800" i="1" dirty="0" err="1" smtClean="0"/>
              <a:t>parsec</a:t>
            </a:r>
            <a:r>
              <a:rPr lang="hu-HU" sz="2800" dirty="0" smtClean="0"/>
              <a:t>. Az a távolság, amelyből egy  </a:t>
            </a:r>
            <a:r>
              <a:rPr lang="hu-HU" sz="2800" dirty="0" err="1" smtClean="0"/>
              <a:t>CsE</a:t>
            </a:r>
            <a:r>
              <a:rPr lang="hu-HU" sz="2800" dirty="0" smtClean="0"/>
              <a:t>  – merőleges rálátás esetén – egy ívmásodperc szög alatt látszik.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Kozmológia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400" dirty="0" err="1" smtClean="0"/>
              <a:t>Koszmosz-világ</a:t>
            </a:r>
            <a:r>
              <a:rPr lang="hu-HU" sz="2400" dirty="0" smtClean="0"/>
              <a:t> Logosz-tudomány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400" dirty="0" err="1" smtClean="0"/>
              <a:t>Kozmognómia-</a:t>
            </a:r>
            <a:r>
              <a:rPr lang="hu-HU" sz="2400" dirty="0" smtClean="0"/>
              <a:t> világ keletkezése</a:t>
            </a:r>
          </a:p>
          <a:p>
            <a:pPr eaLnBrk="1" fontAlgn="auto" hangingPunct="1">
              <a:defRPr/>
            </a:pPr>
            <a:r>
              <a:rPr lang="hu-HU" sz="2400" b="1" dirty="0" smtClean="0"/>
              <a:t>Teremtéstörténet</a:t>
            </a:r>
          </a:p>
          <a:p>
            <a:pPr eaLnBrk="1" fontAlgn="auto" hangingPunct="1">
              <a:defRPr/>
            </a:pPr>
            <a:r>
              <a:rPr lang="hu-HU" sz="2400" b="1" dirty="0" smtClean="0"/>
              <a:t>Ősrobbanás (Big Bang)</a:t>
            </a:r>
          </a:p>
          <a:p>
            <a:pPr eaLnBrk="1" fontAlgn="auto" hangingPunct="1">
              <a:defRPr/>
            </a:pPr>
            <a:endParaRPr lang="hu-HU" sz="2400" dirty="0" smtClean="0"/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400" dirty="0" smtClean="0"/>
              <a:t>Naprendszer keletkezés:</a:t>
            </a:r>
          </a:p>
          <a:p>
            <a:pPr eaLnBrk="1" fontAlgn="auto" hangingPunct="1">
              <a:defRPr/>
            </a:pPr>
            <a:r>
              <a:rPr lang="hu-HU" sz="2400" b="1" dirty="0" smtClean="0"/>
              <a:t>Kant-Laplace-féle </a:t>
            </a:r>
            <a:r>
              <a:rPr lang="hu-HU" sz="2400" b="1" dirty="0" err="1" smtClean="0"/>
              <a:t>nebuláris</a:t>
            </a:r>
            <a:r>
              <a:rPr lang="hu-HU" sz="2400" b="1" dirty="0" smtClean="0"/>
              <a:t> elmélet: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400" b="1" dirty="0" smtClean="0"/>
              <a:t>	Forró gázköd (</a:t>
            </a:r>
            <a:r>
              <a:rPr lang="hu-HU" sz="2400" b="1" dirty="0" err="1" smtClean="0"/>
              <a:t>nebula</a:t>
            </a:r>
            <a:r>
              <a:rPr lang="hu-HU" sz="2400" b="1" dirty="0" smtClean="0"/>
              <a:t>) összesűrűsödött, e 	közben alakultak ki a bolygók</a:t>
            </a:r>
          </a:p>
          <a:p>
            <a:pPr eaLnBrk="1" fontAlgn="auto" hangingPunct="1">
              <a:defRPr/>
            </a:pPr>
            <a:r>
              <a:rPr lang="hu-HU" sz="2400" dirty="0" err="1" smtClean="0"/>
              <a:t>Hoyle-elmélet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upload.wikimedia.org/wikipedia/hu/thumb/f/fc/Universe_Reference_Map_%28Location%29_001-hu.jpg/800px-Universe_Reference_Map_%28Location%29_001-h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9863" y="2781300"/>
            <a:ext cx="16206788" cy="405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u-HU"/>
          </a:p>
        </p:txBody>
      </p:sp>
      <p:pic>
        <p:nvPicPr>
          <p:cNvPr id="20484" name="Picture 2" descr="http://upload.wikimedia.org/wikipedia/hu/thumb/f/fc/Universe_Reference_Map_%28Location%29_001-hu.jpg/800px-Universe_Reference_Map_%28Location%29_001-hu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51725" y="0"/>
            <a:ext cx="16595725" cy="4149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Tejútrendszer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eaLnBrk="1" fontAlgn="auto" hangingPunct="1">
              <a:defRPr/>
            </a:pPr>
            <a:r>
              <a:rPr lang="hu-HU" sz="2400" b="1" dirty="0" smtClean="0"/>
              <a:t>A Tejútrendszer a Lokális </a:t>
            </a:r>
            <a:r>
              <a:rPr lang="hu-HU" sz="2400" b="1" dirty="0" err="1" smtClean="0"/>
              <a:t>Galaxiscsoport</a:t>
            </a:r>
            <a:r>
              <a:rPr lang="hu-HU" sz="2400" b="1" dirty="0" smtClean="0"/>
              <a:t> </a:t>
            </a:r>
            <a:r>
              <a:rPr lang="hu-HU" sz="2400" dirty="0" smtClean="0"/>
              <a:t>egyik (a Hubble-féle </a:t>
            </a:r>
            <a:r>
              <a:rPr lang="hu-HU" sz="2400" dirty="0" err="1" smtClean="0"/>
              <a:t>galaxisosztályozás</a:t>
            </a:r>
            <a:r>
              <a:rPr lang="hu-HU" sz="2400" dirty="0" smtClean="0"/>
              <a:t> szerinti </a:t>
            </a:r>
            <a:r>
              <a:rPr lang="hu-HU" sz="2400" dirty="0" err="1" smtClean="0"/>
              <a:t>SBb</a:t>
            </a:r>
            <a:r>
              <a:rPr lang="hu-HU" sz="2400" dirty="0" smtClean="0"/>
              <a:t> vagy </a:t>
            </a:r>
            <a:r>
              <a:rPr lang="hu-HU" sz="2400" dirty="0" err="1" smtClean="0"/>
              <a:t>SBc</a:t>
            </a:r>
            <a:r>
              <a:rPr lang="hu-HU" sz="2400" dirty="0" smtClean="0"/>
              <a:t> típusú) küllős </a:t>
            </a:r>
            <a:r>
              <a:rPr lang="hu-HU" sz="2400" b="1" dirty="0" err="1" smtClean="0"/>
              <a:t>spirálgalaxisa</a:t>
            </a:r>
            <a:r>
              <a:rPr lang="hu-HU" sz="2400" dirty="0" smtClean="0"/>
              <a:t>, melyben a Naprendszer és ezen belül Földünk található. 200-400 milliárd csillag található benne, átmérője 30 </a:t>
            </a:r>
            <a:r>
              <a:rPr lang="hu-HU" sz="2400" dirty="0" err="1" smtClean="0"/>
              <a:t>kiloparszek</a:t>
            </a:r>
            <a:r>
              <a:rPr lang="hu-HU" sz="2400" dirty="0" smtClean="0"/>
              <a:t> (97 800 fényév, azaz 9,5·1017 kilométer), legnagyobb vastagsága 5 </a:t>
            </a:r>
            <a:r>
              <a:rPr lang="hu-HU" sz="2400" dirty="0" err="1" smtClean="0"/>
              <a:t>kpc</a:t>
            </a:r>
            <a:r>
              <a:rPr lang="hu-HU" sz="2400" dirty="0" smtClean="0"/>
              <a:t> (16 300 fényév). A Földről két spirálkarját, az Orion- és Nyilas-kart látjuk. Vizsgálatát megnehezíti, hogy belülről látjuk.</a:t>
            </a:r>
          </a:p>
          <a:p>
            <a:pPr eaLnBrk="1" fontAlgn="auto" hangingPunct="1">
              <a:defRPr/>
            </a:pPr>
            <a:endParaRPr lang="hu-HU" sz="2400" dirty="0" smtClean="0"/>
          </a:p>
          <a:p>
            <a:pPr eaLnBrk="1" fontAlgn="auto" hangingPunct="1">
              <a:defRPr/>
            </a:pPr>
            <a:r>
              <a:rPr lang="hu-HU" sz="2400" dirty="0" smtClean="0"/>
              <a:t>Tudományos becslés szerint a Tejútrendszerben legalább </a:t>
            </a:r>
            <a:r>
              <a:rPr lang="hu-HU" sz="2400" b="1" dirty="0" smtClean="0"/>
              <a:t>100 milliárd bolygó </a:t>
            </a:r>
            <a:r>
              <a:rPr lang="hu-HU" sz="2400" dirty="0" smtClean="0"/>
              <a:t>található.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Naprendszer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000" dirty="0" smtClean="0"/>
              <a:t>A </a:t>
            </a:r>
            <a:r>
              <a:rPr lang="hu-HU" sz="2000" b="1" dirty="0" smtClean="0"/>
              <a:t>Naprendszer korát</a:t>
            </a:r>
            <a:r>
              <a:rPr lang="hu-HU" sz="2000" dirty="0" smtClean="0"/>
              <a:t> a Naprendszer különböző helyeiről (Föld, Hold, meteorok) származó radioaktív izotópok vizsgálatai alapján </a:t>
            </a:r>
            <a:r>
              <a:rPr lang="hu-HU" sz="2000" b="1" dirty="0" smtClean="0"/>
              <a:t>kb. 5 milliárd évre becsüljük.</a:t>
            </a:r>
            <a:r>
              <a:rPr lang="hu-HU" sz="2000" dirty="0" smtClean="0"/>
              <a:t> </a:t>
            </a:r>
          </a:p>
          <a:p>
            <a:pPr eaLnBrk="1" fontAlgn="auto" hangingPunct="1">
              <a:defRPr/>
            </a:pPr>
            <a:r>
              <a:rPr lang="hu-HU" sz="2000" dirty="0" smtClean="0"/>
              <a:t>A Nap tömege sokkal nagyobb (750-szer), mint az összes többi égitest együttes tömege. </a:t>
            </a:r>
          </a:p>
          <a:p>
            <a:pPr eaLnBrk="1" fontAlgn="auto" hangingPunct="1">
              <a:defRPr/>
            </a:pPr>
            <a:r>
              <a:rPr lang="hu-HU" sz="2000" dirty="0" smtClean="0"/>
              <a:t>A nagybolygók ugyanabban az irányban és közel egy síkban keringenek a Nap körül. </a:t>
            </a:r>
          </a:p>
          <a:p>
            <a:pPr eaLnBrk="1" fontAlgn="auto" hangingPunct="1">
              <a:defRPr/>
            </a:pPr>
            <a:r>
              <a:rPr lang="hu-HU" sz="2000" dirty="0" smtClean="0"/>
              <a:t>A Naprendszer összes </a:t>
            </a:r>
            <a:r>
              <a:rPr lang="hu-HU" sz="2000" dirty="0" err="1" smtClean="0"/>
              <a:t>perdületének</a:t>
            </a:r>
            <a:r>
              <a:rPr lang="hu-HU" sz="2000" dirty="0" smtClean="0"/>
              <a:t> csak töredék része (1/200-ada) jut a Napra, a többit a bolygók képviselik. </a:t>
            </a:r>
          </a:p>
          <a:p>
            <a:pPr eaLnBrk="1" fontAlgn="auto" hangingPunct="1">
              <a:defRPr/>
            </a:pPr>
            <a:r>
              <a:rPr lang="hu-HU" sz="2000" dirty="0" smtClean="0"/>
              <a:t>A Naprendszer nagybolygói két jól elkülöníthető csoportba oszthatók: Föld-típusúak, illetve Jupiter-típusúak. </a:t>
            </a:r>
          </a:p>
          <a:p>
            <a:pPr eaLnBrk="1" fontAlgn="auto" hangingPunct="1">
              <a:defRPr/>
            </a:pPr>
            <a:r>
              <a:rPr lang="hu-HU" sz="2000" dirty="0" smtClean="0"/>
              <a:t>A bolygókon mérhető deutérium-hidrogén arány a csillagközi térben mérhető aránnyal egyezik meg, és sokkal nagyobb, mint a Napon mérhető arány.</a:t>
            </a:r>
          </a:p>
          <a:p>
            <a:pPr eaLnBrk="1" fontAlgn="auto" hangingPunct="1">
              <a:defRPr/>
            </a:pP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err="1" smtClean="0"/>
              <a:t>Hoyle</a:t>
            </a:r>
            <a:r>
              <a:rPr lang="hu-HU" dirty="0" smtClean="0"/>
              <a:t> elmélet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eaLnBrk="1" fontAlgn="auto" hangingPunct="1">
              <a:defRPr/>
            </a:pPr>
            <a:r>
              <a:rPr lang="hu-HU" sz="2000" dirty="0" smtClean="0"/>
              <a:t>Az 1940-es évek elején </a:t>
            </a:r>
            <a:r>
              <a:rPr lang="hu-HU" sz="2000" dirty="0" err="1" smtClean="0"/>
              <a:t>Hannes</a:t>
            </a:r>
            <a:r>
              <a:rPr lang="hu-HU" sz="2000" dirty="0" smtClean="0"/>
              <a:t> </a:t>
            </a:r>
            <a:r>
              <a:rPr lang="hu-HU" sz="2000" dirty="0" err="1" smtClean="0"/>
              <a:t>Alfven</a:t>
            </a:r>
            <a:r>
              <a:rPr lang="hu-HU" sz="2000" dirty="0" smtClean="0"/>
              <a:t> (1908-1995) svéd fizikus és csillagász jutott először arra a gondolatra, hogy a Naprendszer keletkezését az elektromos és mágneses erők is befolyásolhatták. Ilyen módon a Nap forgási energiájának egy részét átadta a bolygóknak, ezért lassult le. </a:t>
            </a:r>
          </a:p>
          <a:p>
            <a:pPr eaLnBrk="1" fontAlgn="auto" hangingPunct="1">
              <a:defRPr/>
            </a:pPr>
            <a:r>
              <a:rPr lang="hu-HU" sz="2000" b="1" dirty="0" err="1" smtClean="0"/>
              <a:t>Fred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Hoyle</a:t>
            </a:r>
            <a:r>
              <a:rPr lang="hu-HU" sz="2000" b="1" dirty="0" smtClean="0"/>
              <a:t> </a:t>
            </a:r>
            <a:r>
              <a:rPr lang="hu-HU" sz="2000" dirty="0" smtClean="0"/>
              <a:t>(1915-2001)</a:t>
            </a:r>
            <a:r>
              <a:rPr lang="hu-HU" sz="2000" b="1" dirty="0" smtClean="0"/>
              <a:t> elmélete tartalmazza a korábbi elméleteknek azokat az elemeit, amelyeket a megfigyelések alátámasztottak. </a:t>
            </a:r>
          </a:p>
          <a:p>
            <a:pPr eaLnBrk="1" fontAlgn="auto" hangingPunct="1">
              <a:defRPr/>
            </a:pPr>
            <a:r>
              <a:rPr lang="hu-HU" sz="2000" dirty="0" smtClean="0"/>
              <a:t>Így </a:t>
            </a:r>
            <a:r>
              <a:rPr lang="hu-HU" sz="2000" dirty="0" err="1" smtClean="0"/>
              <a:t>Hoyle</a:t>
            </a:r>
            <a:r>
              <a:rPr lang="hu-HU" sz="2000" dirty="0" smtClean="0"/>
              <a:t> szerint a Naprendszer egy csillagközi gáz- és porfelhőből alakult ki, ami a Tejútrendszer egyenetlen forgása miatt már eredetileg is forgott. A felhőt a saját gravitációs tere húzta össze. (Tehát nem kihűlés eredményeként húzódott össze.) </a:t>
            </a:r>
          </a:p>
          <a:p>
            <a:pPr eaLnBrk="1" fontAlgn="auto" hangingPunct="1">
              <a:defRPr/>
            </a:pPr>
            <a:r>
              <a:rPr lang="hu-HU" sz="2000" dirty="0" smtClean="0"/>
              <a:t>Megtartotta viszont az </a:t>
            </a:r>
            <a:r>
              <a:rPr lang="hu-HU" sz="2000" dirty="0" err="1" smtClean="0"/>
              <a:t>Alfven</a:t>
            </a:r>
            <a:r>
              <a:rPr lang="hu-HU" sz="2000" dirty="0" smtClean="0"/>
              <a:t> által módosított Laplace-Roche-féle gyűrű leválási elméletet. Sőt, továbbfejlesztve azt, arra is sikerült magyarázatot adnia, hogyan alakult ki kétféle bolygótípus. </a:t>
            </a: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b="1" dirty="0" smtClean="0"/>
              <a:t>A távoli múlt</a:t>
            </a:r>
            <a:br>
              <a:rPr lang="hu-HU" b="1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457200" y="1268413"/>
            <a:ext cx="8229600" cy="4857750"/>
          </a:xfrm>
        </p:spPr>
        <p:txBody>
          <a:bodyPr>
            <a:noAutofit/>
          </a:bodyPr>
          <a:lstStyle/>
          <a:p>
            <a:pPr eaLnBrk="1" fontAlgn="auto" hangingPunct="1">
              <a:defRPr/>
            </a:pPr>
            <a:r>
              <a:rPr lang="hu-HU" sz="2600" dirty="0" smtClean="0"/>
              <a:t>13,82 milliárd évvel ezelőtt az Univerzum az ősrobbanással („Big Bang”) megkezdődik (a napjainkban leginkább elfogadott elmélet szerint).</a:t>
            </a:r>
          </a:p>
          <a:p>
            <a:pPr eaLnBrk="1" fontAlgn="auto" hangingPunct="1">
              <a:defRPr/>
            </a:pPr>
            <a:r>
              <a:rPr lang="hu-HU" sz="2600" dirty="0" smtClean="0"/>
              <a:t>300 ezer évvel az ősrobbanás után hidrogén atommagok elektronokat fognak be, létrehozva az első atomokat</a:t>
            </a:r>
          </a:p>
          <a:p>
            <a:pPr eaLnBrk="1" fontAlgn="auto" hangingPunct="1">
              <a:defRPr/>
            </a:pPr>
            <a:r>
              <a:rPr lang="hu-HU" sz="2600" dirty="0" smtClean="0"/>
              <a:t>600 millió évvel az ősrobbanás után kialakulnak az első galaxisok </a:t>
            </a:r>
          </a:p>
          <a:p>
            <a:pPr eaLnBrk="1" fontAlgn="auto" hangingPunct="1">
              <a:defRPr/>
            </a:pPr>
            <a:r>
              <a:rPr lang="hu-HU" sz="2600" dirty="0" smtClean="0"/>
              <a:t>5 milliárd éve: a Nap létrejötte</a:t>
            </a:r>
          </a:p>
          <a:p>
            <a:pPr eaLnBrk="1" fontAlgn="auto" hangingPunct="1">
              <a:defRPr/>
            </a:pPr>
            <a:r>
              <a:rPr lang="hu-HU" sz="2600" dirty="0" smtClean="0"/>
              <a:t>4,6 milliárd éve: a Föld létrejötte, a geológiai korok kezdete</a:t>
            </a:r>
          </a:p>
          <a:p>
            <a:pPr eaLnBrk="1" fontAlgn="auto" hangingPunct="1">
              <a:defRPr/>
            </a:pPr>
            <a:r>
              <a:rPr lang="hu-HU" sz="2600" dirty="0" smtClean="0"/>
              <a:t>3,5 milliárd éve megjelennek az első egysejtűek a Földön</a:t>
            </a:r>
            <a:endParaRPr lang="hu-H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468313" y="260350"/>
            <a:ext cx="8229600" cy="4525963"/>
          </a:xfrm>
        </p:spPr>
        <p:txBody>
          <a:bodyPr>
            <a:noAutofit/>
          </a:bodyPr>
          <a:lstStyle/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800" dirty="0" smtClean="0"/>
              <a:t>A 20. századra a </a:t>
            </a:r>
            <a:r>
              <a:rPr lang="hu-HU" sz="2800" dirty="0" err="1" smtClean="0"/>
              <a:t>spirálgalaxisok</a:t>
            </a:r>
            <a:r>
              <a:rPr lang="hu-HU" sz="2800" dirty="0" smtClean="0"/>
              <a:t> megfigyelése felfedte, hogy a mi galaxisunk csak egy a több milliárd galaxis között a folyamatosan táguló Világegyetemben - különböző méretű </a:t>
            </a:r>
            <a:r>
              <a:rPr lang="hu-HU" sz="2800" dirty="0" err="1" smtClean="0"/>
              <a:t>galaxishalmazokba</a:t>
            </a:r>
            <a:r>
              <a:rPr lang="hu-HU" sz="2800" dirty="0" smtClean="0"/>
              <a:t> tömörülve. 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800" dirty="0" smtClean="0"/>
              <a:t>A 21. századra a látható világegyetem átfogó szerkezetének megértése tisztább lett, ahogy a </a:t>
            </a:r>
            <a:r>
              <a:rPr lang="hu-HU" sz="2800" dirty="0" err="1" smtClean="0"/>
              <a:t>galaxishalmazok</a:t>
            </a:r>
            <a:r>
              <a:rPr lang="hu-HU" sz="2800" dirty="0" smtClean="0"/>
              <a:t> egy hatalmas hálót alkotnak a galaktikus rostokkal és a közöttük elhelyezkedő üregekkel.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800" dirty="0" smtClean="0"/>
              <a:t>Mindezek mellett további különféle elméletek felvetik, hogy Világegyetemünk csak egy a több milliárd univerzumot összekötő </a:t>
            </a:r>
            <a:r>
              <a:rPr lang="hu-HU" sz="2800" dirty="0" err="1" smtClean="0"/>
              <a:t>multiverzumban</a:t>
            </a:r>
            <a:r>
              <a:rPr lang="hu-HU" sz="2800" dirty="0" smtClean="0"/>
              <a:t>.</a:t>
            </a:r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5513" y="274638"/>
            <a:ext cx="6491287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Csillagászat története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2484438" y="1773238"/>
            <a:ext cx="6130925" cy="4525962"/>
          </a:xfrm>
        </p:spPr>
        <p:txBody>
          <a:bodyPr/>
          <a:lstStyle/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800" b="1" dirty="0" err="1" smtClean="0"/>
              <a:t>Klaudiosz</a:t>
            </a:r>
            <a:r>
              <a:rPr lang="hu-HU" sz="2800" b="1" dirty="0" smtClean="0"/>
              <a:t> Ptolemaiosz </a:t>
            </a:r>
            <a:r>
              <a:rPr lang="hu-HU" sz="2800" dirty="0" smtClean="0"/>
              <a:t>(görög: </a:t>
            </a:r>
            <a:r>
              <a:rPr lang="el-GR" sz="2800" dirty="0" smtClean="0"/>
              <a:t>Κλαύδιος Πτολεμαῖος, </a:t>
            </a:r>
            <a:r>
              <a:rPr lang="hu-HU" sz="2800" dirty="0" smtClean="0"/>
              <a:t>latin: Claudius </a:t>
            </a:r>
            <a:r>
              <a:rPr lang="hu-HU" sz="2800" dirty="0" err="1" smtClean="0"/>
              <a:t>Ptolemaeus</a:t>
            </a:r>
            <a:r>
              <a:rPr lang="hu-HU" sz="2800" dirty="0" smtClean="0"/>
              <a:t>) (</a:t>
            </a:r>
            <a:r>
              <a:rPr lang="hu-HU" sz="2800" dirty="0" err="1" smtClean="0"/>
              <a:t>Ptolemais</a:t>
            </a:r>
            <a:r>
              <a:rPr lang="hu-HU" sz="2800" dirty="0" smtClean="0"/>
              <a:t> </a:t>
            </a:r>
            <a:r>
              <a:rPr lang="hu-HU" sz="2800" dirty="0" err="1" smtClean="0"/>
              <a:t>Hermiou</a:t>
            </a:r>
            <a:r>
              <a:rPr lang="hu-HU" sz="2800" dirty="0" smtClean="0"/>
              <a:t>, 85/90 körül – Alexandria, 168 körül), görögül író, Egyiptomban élő, római polgárjoggal rendelkező matematikus, csillagász, geográfus, asztrológus és költő. Ő alkotta meg a 17. századig meghatározó geocentrikus (</a:t>
            </a:r>
            <a:r>
              <a:rPr lang="hu-HU" sz="2800" dirty="0" err="1" smtClean="0"/>
              <a:t>Ptoleimaioszi</a:t>
            </a:r>
            <a:r>
              <a:rPr lang="hu-HU" sz="2800" dirty="0" smtClean="0"/>
              <a:t>) világképet.</a:t>
            </a:r>
            <a:endParaRPr lang="hu-HU" sz="2800" dirty="0"/>
          </a:p>
        </p:txBody>
      </p:sp>
      <p:pic>
        <p:nvPicPr>
          <p:cNvPr id="7172" name="Picture 2" descr="Ptolemae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50" y="23813"/>
            <a:ext cx="2381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40000" y="274638"/>
            <a:ext cx="6146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2540000" y="1600200"/>
            <a:ext cx="6604000" cy="4525963"/>
          </a:xfrm>
        </p:spPr>
        <p:txBody>
          <a:bodyPr>
            <a:noAutofit/>
          </a:bodyPr>
          <a:lstStyle/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800" b="1" dirty="0" err="1" smtClean="0"/>
              <a:t>Nikolausz</a:t>
            </a:r>
            <a:r>
              <a:rPr lang="hu-HU" sz="2800" b="1" dirty="0" smtClean="0"/>
              <a:t> Kopernikusz </a:t>
            </a:r>
            <a:r>
              <a:rPr lang="hu-HU" sz="2800" dirty="0" smtClean="0"/>
              <a:t>(latinosan </a:t>
            </a:r>
            <a:r>
              <a:rPr lang="hu-HU" sz="2800" dirty="0" err="1" smtClean="0"/>
              <a:t>Nicolaus</a:t>
            </a:r>
            <a:r>
              <a:rPr lang="hu-HU" sz="2800" dirty="0" smtClean="0"/>
              <a:t> </a:t>
            </a:r>
            <a:r>
              <a:rPr lang="hu-HU" sz="2800" dirty="0" err="1" smtClean="0"/>
              <a:t>Copernicus</a:t>
            </a:r>
            <a:r>
              <a:rPr lang="hu-HU" sz="2800" dirty="0" smtClean="0"/>
              <a:t>, lengyelül </a:t>
            </a:r>
            <a:r>
              <a:rPr lang="hu-HU" sz="2800" dirty="0" err="1" smtClean="0"/>
              <a:t>Mikołaj</a:t>
            </a:r>
            <a:r>
              <a:rPr lang="hu-HU" sz="2800" dirty="0" smtClean="0"/>
              <a:t> </a:t>
            </a:r>
            <a:r>
              <a:rPr lang="hu-HU" sz="2800" dirty="0" err="1" smtClean="0"/>
              <a:t>Kopernik</a:t>
            </a:r>
            <a:r>
              <a:rPr lang="hu-HU" sz="2800" dirty="0" smtClean="0"/>
              <a:t>) (</a:t>
            </a:r>
            <a:r>
              <a:rPr lang="hu-HU" sz="2800" dirty="0" err="1" smtClean="0"/>
              <a:t>Toruń</a:t>
            </a:r>
            <a:r>
              <a:rPr lang="hu-HU" sz="2800" dirty="0" smtClean="0"/>
              <a:t>, 1473. február 19. – </a:t>
            </a:r>
            <a:r>
              <a:rPr lang="hu-HU" sz="2800" dirty="0" err="1" smtClean="0"/>
              <a:t>Frombork</a:t>
            </a:r>
            <a:r>
              <a:rPr lang="hu-HU" sz="2800" dirty="0" smtClean="0"/>
              <a:t>, 1543. május 24.) lengyel csillagász. 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800" dirty="0" smtClean="0"/>
              <a:t>Heliocentrikus világkép: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800" dirty="0" smtClean="0"/>
              <a:t>	Föld és a többi bolygó kering a Nap, s a 	Hold a Föld körül. 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800" dirty="0" smtClean="0"/>
              <a:t>Kopernikusz az elmélet publikálásával forradalmasította az egész világképet és megalapozta Galilei, Kepler és Newton felfedezéseit.</a:t>
            </a:r>
            <a:endParaRPr lang="hu-HU" sz="2800" dirty="0"/>
          </a:p>
        </p:txBody>
      </p:sp>
      <p:sp>
        <p:nvSpPr>
          <p:cNvPr id="8196" name="AutoShape 2" descr="data:image/jpeg;base64,/9j/4AAQSkZJRgABAQAAAQABAAD/2wCEAAkGBhMSERUUEhMWFBUWGB8aGBgYGB4aIBwgHyAdHyAiHyAfISogHB4jIRweIC8hJCcpLCwsHSIxNTAqNSYrLCkBCQoKBQUFDQUFDSkYEhgpKSkpKSkpKSkpKSkpKSkpKSkpKSkpKSkpKSkpKSkpKSkpKSkpKSkpKSkpKSkpKSkpKf/AABEIAP0AyAMBIgACEQEDEQH/xAAcAAACAgMBAQAAAAAAAAAAAAAFBgMEAQIHAAj/xAA8EAACAgAFAwMCBQMDAgYCAwABAgMRAAQSITEFE0EGIlEyYQcUI0JxgZGhUrHBM2IVQ9Hh8PEWJFNykv/EABQBAQAAAAAAAAAAAAAAAAAAAAD/xAAUEQEAAAAAAAAAAAAAAAAAAAAA/9oADAMBAAIRAxEAPwDt9WKONRGPG3/zzjZz8YhsqQDuKoHyT5utvvgIHsadTbajexs/FVwB5v4xvK50WCeNh9JP98boRqYAHah/jGSQvA/t/j+PjAatIBvdiwKJAonnf5+2NoVIUAMTWxLc4z2jZ8itgf742YixuLwGO0NV8nnzQ8fxxjyA2d9vGwx4psK4/wA1z/vgN1n1KmVQGWtbXSXzv55o4A4E3wG6p6kiiYxxsGmKkhRuoI8uR9Iv+pwo9U9YyyRkyyNlIwmttABbT/NWOOBvvirk8y8zd2F1hhKrf6da/IBsXrIvfjfAG8t6ykYhmHsJKHRsFO++4vb7nE0PqqQx61EhUGgZAqEgcnSfceNj5xnp2RRUsgpE3g+4km9hX1E3/TEHUGijILRtq08MNb6RW+hRwOMBZzfrFkT2Ra5mcIiiwKJHuI+wN15x7/xDOm7dIx8mM18f3wH9LZhXzxcyRv7PfpUoNZ4OknZgtKawz57qOhijVoql1Gw17/0YYCnmPUckZcu8TRxqWcBa1UPBs/1FYYMrMJFBsDZTsQbB3xz+WPvSKkzOsTWIniJV0Lbe8VpdT/3DbAzoaZrJZhss8uiQOJO4DaSp8aDsjEmjp24rAdX1EMPKmxf/AK/8YzGtWd/uCRtWKHSc6zQo8lAt4XwTe1c/asWE3PHuA3JrcHmv5wG0nGw1CtSn73jxUnY7AkGhYO33Gx38YlLCr5W9v/Tb74iMqgnjYGxv8biuDgNJZiKo1Zoigfvv96GNJZCvwBVn53sf1/jEOWNxhhsHNoNABUHgEeSRtfxjCxc6goYkUHr6QTVHxR3GAnzRpS1AaRt/zt5JrnxeBuYt1ZWBUMPeFYAq/wDP9vjjFlVBkA0ggGgyi/G4b5vn7YqZjKFNZY0DRB0j6t+TzxQGA1ijlleQEBrTtkliKAJ0t973uvtj2NBKArlXKmiLZtlGwog7CzZrHsAzIGs2RV4w53553H/O38YzJuN9h88ViCFgQCjarFq16tv/AEwG5kBFGxtqoc1/t/TEivfnxxt/8vFbuggrEUDKaK3xZ3sDjz/OMsDYGxbetQ8/yONsBM7qfbZBquaO/wD85xgBdV8m63BO4Hg+NseEQJs7MDex/p/bFLrGc7MDuTZQEgnkfNV53wHuo9ZjhDVRdRsLofYE8A/5xxjqHW8znM1OyqU0aBIJSiqEslmo+6uPp5wx+rYHlWGKKlaz3ghrUpFnncE2PdzhK6VDQzDShnaMlZELfsB0oI2803N7YBrzfpeJ8vHHIXzHaYySjUAz2AVBA8En6fAGGLJdDEakzmo1UV29gKF0L4r784GZTMiDLGVjGzijI3063bnc/HGKJz8Uyanb8xLIwAjZwqyC9jo/bGtci7HPOAbX6mDGHWNw8qMsGshQg0/Ua4s0bxhcpGVSNAfeoV59V3W5pieL5/tinFDK+YUylSiAFitqgbgIv/ao/uaxJ1LP9mDR3O20oZIWNEfP8He8AMgzMP56NIwwik1ESpQUuNtTHwSfbR5wx9QyU/8A5eiQL/1EddwT+5fG3NYzl4IY5u2Y07fZVGvcFiTf9eLP3GBcWaZ4Zo0RlmgLqis4shTsLuySPnAAus9WfKtolPduMmTbT7VPudWAAsbEritmurRzywyytNAUQNBMSFUhvDKeboHfbjB/Os82XaWlEoitXIu1r94O3IptsUEVM3EyLoYxhJV/cjKKLBfFblduMAeyWdmSRGYPKFI1PEoKuSu5NGlo8ffDMsp1KwXkbhgLI52+CL3xz5OksCZ8n3Ilj95hJb9SNxuri6tW3B5AwXi9XypCWKB1RqtVJtfnbx4v7b4BtaQNVWfdYINb/B/4+caoAWDkUVJFi6rfn4+CaxS6R1ruwrMnvSRVZaXe28n4C1i+JBuKNqK4J2PO/B+cBo5IIujRA0A39xxwecV5JwyxhqLayQrE8C28bFuBiSQil1l6PJAq64sjcA8fesRSoe6hq1A20rftvij/AE3GAlY9xKoXQB91gk71Yon/AOXinmZl1AagaVdbce0mh/civtiWQkB+42k0SBdEnf42AoigNziokerQwXSVoFfO3AY+TudsBWnbumQUIwhNMNyaPtpeH5sk8+MextlpQ7o8bJptgCwsuVYggLt9N84zgGfMKNhpJv4+Rvv/AD98Yr4B2BrnYnxt4/2xmVqVyRQ3ugSf525PxjwND2i/IF1/fzgNaH1e1SOf/c4zl1UKNHtUX9v7/wC+MGhRb6qvTzZ+3zxjLPRVTvYNWaOw+KwGxXY6QBfn/mvOF315II8gxd4x7kvXYU7jageTWw+cG8/nY4Y3kchQoFnmvtXz8Y4h+JvVWzX68rIMpDaQx6iC7sNmUA0xXyx25AwFTNepIGzpkjQzIiv3I+DZrlv3BdOw++NfRUwLpEsmsAPJMXPsB5jjOoVVkkgeReF7oebjzDrlRCISVdnZ7Z5XAL6dVDQNgeDxi76Wz0pXNQy20uby5MD6hSlLO/wCBW48ffAOr5hMykAmIos3OyPpOkDcfTq+n5GAGX6lJJ1BpJKQ9shVVA3biUlbvwSQKHm8MUHUTJBHuollg1IoZTUkYBaqvSD/AIwk9QmRZAsYNkLJqeQpIfqYITWlhq3BHxgOj9LzQftuIysR0aI19rNR3aUHgnmgMWPUXXjNm44o0OmGzorWXkq9C+AoHLHbALpnUJcrHHJm5o2lZdgzDuFz8MBSoB88nDP6b6xpeQrW5Wx26O4G5J3ayTgGDonQSzNLmkQyFw6INxHtX8XifPekonn76+xyPeALDGqU/Zh8jnzgplbO/wA8j74s4BSzvpycIhGmcxmT2n26kkFEfBIO4vbAfMfhj3FqOo430sYrZDE4FHRp/Y3lDte+Oi49gOSx9KzfTQjixCl6r1yNVn2D5U2L8DBXqPqUxwd5tWWVqAQgNoYkDxftJO/xh36rkhJGytuCNx87cf1xxf1XmaUwu7Jod1C/VvY0V8USOdtsB0r0t1BsxAjSp2p1BsLYAFkAqOCGHF8YKRAqPq9wBDCyRV70PkY5zkeoPDmsvcjm1cPvRPGkgeVu68746FFKrLrvahwdlHJsHf8AnASrmmoW2rjUQtX8Bb8nFdJF1alKknfk/TVLZ/aL2IGIndu4DpKAJd1YBuzR8bf2vGv5jtohvc17VIJF7BQfIJ33PzgLEKtQ1e5WIuyoCVvXg7HycRZnYjf6VO7EXZ3PgizzeNzOqgqxSOzvQGwO+4PhjtipOdAoKdNaixoWfihuK8A+MBFHkI5mKlbZzrEtAbnix5O3gAEjHsSFCGUw6ATIdZY7XQNL5rc7cY9gGDNShQTX2JN7Ank/a/jGysDqFb1uRz9v7+BiRl4o/wBD5xDKK3B31b7X9jf28/bAZnm03tZG4/jzZ+2NoZDWo1/QHFI9wiS5FAYAIwsb/P8AU4ny4a63obBtySbOq78fGAD/AIg5kR9NzbatFRfVV87CvnmvteOHdQyckmQcmE9sdsix7440WgFA4G5YkmycPn4ifiBlnM/TyAVKESu79uiNOjtj9/z4xzLo3qsRZSfLtIWTc6aHF6QFb73fwMBWyExhSRlzLaywjsobRCB72JBrVYUVvi56LzKiVi6jtRK/6um3clSqrXDA8VWJ8xCFyizSUFRAI9Bty5INyHhjewsbAHFP0rmpAjZhY/ZHKCReysw0AgE7kE3vgHnonSsvAjzpEYzCI5Pdf1S+0qANhxRUH4wN6xki65V5otM8uZXSQdSiOMkWwIpR7hzjEzu2Wy2XjkL5d7ePQf1JJCdRLk7AKxNH+MTS5NpMwiq0o0vGgW9WgAhnW/3a9ySdtsAJ6nli2YklzIdIyWWSUgMHv2xhEW6puMN3RZJ1QonTM1MqkW0mmMvtsRqP7a2wD6Zm4Bnc1mQGI1FowQE0BfsxrTsRfOOidC9TTTxJISMvDqtJJ2C61q7Aux55wF3KevQgP5jK5mAAgamQMKJoH2k7/O21Ya8tnUkQPGyup3BU2Kwj9RzTzuGjMUoAIE0Th03B2kA3Q1wdxhP9K+oJspmXjY/pWpJLiz7jahKsjk2PjAdmzOYVCCSBdgfc+BinmusdrQmiSWUj6YxdeCSSaA/nEOfzK9sZgAmNEaTYXdC9h844/k/V7ZfMzPn8zJljM6SBEQswHnVsQgIoaedsB1jOdazPH5J9N7OHRqo8lQdVedrxyL1LnQnV5YXAlSZfeQCgGq+G/pdnzjpWX9XxMqNBMzd0a0EsTRl1/wCwsAp/3xzD8QOqiLPd54SE7ZR01fXISWAYDcCtwft9sBf6JBltS5tWeWTtlojIbMQU1uvkD55w7ZP1EqSLG5LfmNo9I021A/UeQ33xz/J5RIVBVxMyt3qBHsAXVpYcHUhKnwSLrFVepRmLuau20LKF0lidLlnCt/pIAUELxWA7XJG2+o7MtkE7kjmq8Xt/TFV2WPZvbuoC1p35FHyLPPjjEqZlu3srKvbVwa2BPOkc/cg/OI5GJDv9a0dNKLBXdjv4PjAaRy+8g6RzbMN+bO3NeLxXib3tuPe+4b6mFUAPBF+fjBA50J9ZP0ltTblSQBQ2rb74pSZQ0hZUOkb6m5G7E2ODvew5GA36a/bBL3ZcoO9R2UitIX9ora8ewMzjmRFV20kAdx9RVgrH2nbjgWPvePYB3WM6TZs82PP/ANY0ecG0s2Ks6T5+/FnG0BPATSduaAoGvHG24xJYHkA818j5wFIgCxuAWZr080PHwR4P2wM9UdRZMmzRyKhI+pjXi/P7uMFXG4Kkstnk3R2NBfP99sIvr15MxNAiKJFRvcp00SaUggjnfAcc6zCiS6dWkS0zKFR5NI3LFm/6YO5CXxgbLkIVk7mWbv8A6gCwyoQ52skgEArYrBXOHu/mJmhgSSKQl4VDatgFtWvSQCdWkeRivl8uZZkfOk1N9E00lKAo31adyeBp2rAMhzwXLLP2u4XdWbbXANQYAHb6g1A77YB+ksm/deJ2VoWCatNWeWGg/IOPZ/OCCVEysy5mFtIKBSqCm/0k7netVDfjBvMxZcRNJGshyxlubLuFWSOzSyptr58C9sAxdEkl/MuB22/SiWMmy6RUxsAAWGPIGNM7nCuYPbeNFd2iDram0VTTDkblt/gYFuHWRIs0TCzp/wDr5uEsQQNxDYNNwp+QdsDm6hM37isup3PcVB31KgMou6k24NV5wDBmPTuvLyzZQsJkXTpKKAxUXYv5BvfFuX0K2cSN8ukLSaQQ007WGK0TSqyvGb1ALW4wU/D3rHcC6iSVoMle76arY0QOL2w+9M6AkQqI6I9iqACl8/z5wAkekY7hZR2pYItDSRUjv7Qu4rSy7X7gftWFP1r0uEZyPs5fXmCoOjgGuSSKWwDZvHVRCp5Jbfz8j7Y5965Tue+z+mzNp1EMVAv2ADe6qjgJvwq6iuifJsaMUjaUY22htyfmrJGF3qHoVGzkkbKsSIwqQqJO6CtqXVj9a8Bv98VPR/XY4OqJpWSTvJp1AaQL3AbUL2qtvOOr9TSMSxNIoIk9m/zVj/nAQZTo8cuWgjcdxIwoBscrtZrg7cDHHfxuyWnqOWI2jZNBYgtupOon/VSttWO5y55FBCkCvtt/jHCPxj6t3s4Ii1RwxCRiu2ks1Gr8kUNvnAU8t1SVVjEAB7uoBtO/bUbMVJoKqmgLPOLKdDUdRkKM65clXUaUbXK8erSdW4sFv4GBeezUmWhiKukDOGWOGg2lSV3agbdhz4xY6XlJJsxCYpADq/VMgKmV31KWVTwmkaFI4wHRPR/qT9OSNmsCmhO5dVI2Uk2AV3+bH8Ya81LpMh0EgxjddzXBNWPJFYVejdPGV0xxdsSyOC1rq0BQQC3nYGhR84Y482S+llLkggk2BwSNj9YGA31F0Kx1G9jdrJJUiyQNitcjjELEsAfdGum2KkEtd0PvfihVYjy8jJZRGdSSQGOkWBRVfux4XjFTKygBH0hZKNxn3PGd6QNftVfNcb4CBs7GztFPFrUtUeqxdbURdHTW9+ax7E2emktWijBlFhI6B1k0WIJOxPO53G+M4BxE4LEBq02x9w/ij8DGYxYIezd2vwDuBf8AGIpL0hWoXzvZoDmzz/Pi8V8tHpBKuXTUWptqscbcjbY4CQwE6h3GJ1Fh+3SK+la50/fCD+LEvby79p1LzlUMdANdgs4INhwADfFYcuo5puyXGlWf6CfcAtWx242vg77Y4D6qkzM+dZswX0LCZHVBpZIvhQx21Lps73f9MAN6TmsuFlCuwUA0CVDKGHMY/ew4PHIwyZNWCD3oayofJu2wJJ0SHf8Af44wh554gxWOLsMmo2z6zRAobDn7+LwS6dnToWGWLXLCpMesFgFPu4varJ+MBIkAy08yMe0Py7LKWLMDIRY0VvYaq/g4N5OYZZ8vLq1uY4ZDIG1FA2zxsDelSGvjnChns0rZgSmKH6wTGNdPxuRZq/sRgr0bqKxySySgAH3yxBNOnQ6lEBvbUQBXwN8A1enJpRLmchLbQ96QooTUVbZlIB2VaN7b4nk6bHHKjO7q0RBLrHSm6FOoGynYWcIEPW5DLJPI0yzylnh7e3vc0W+arbbnDB0TMTkHIiWV8zM6F0ajGo2Z9bbsdhRXjfAaenuotlc1mYiWVSZNNLxR1bHeth/bHXOn+ubIIYMuldxdFiLNVYrHJs1lo5sxKy9wBn1IyWY01exrAogX7TXIwS6TNLG2WiOlEsqUCnUG3B24qgSD98B1+X1C7EgOBwNQB2vkn+2Ff151SPJxxRvMNeZcoXJvQDVuDX7Qa/rifIdQCoQ8RVAHJZ2BqtySQeR4845L6r9Vy9Rz6yRhdEIIQEEqEHlgfkc7fHxgGTrfUMksUGYgnDSQSKoGsW3+tqIsgDg/Jx2LrXXIGybSh0KiPuIxYDccf1usfMOQ6HPmp17OWQ8kUCEYLzZJ48eMdQ9F/h5G+VjzMxOpw8kUOslIl4B0ndmsXXHGAb/UGeeCME7alX3agNNjevlrxwn1PnmTOOCGDoY9Iajemm91bWSbx231J1ELlDPPGrosepo2UUDWxF8EmtvvjiGRRFYZmeMWzl1W/aVIPzYNMQKu8AxZ3JrmpXeM65irIqNpAtNyB5D37hex3xJ6Y6iweOSTS2p9Dlva0W+63yQb1D4OKHpbPLBPFKXsM2uWMgDSQDoIPj/i8G/R/Tgzy5nthoxrCM4sOVo3X/afNYDo7yoGYgCPfSHJb3+08MNwQdsbQubP0tIFArdbarIBbkEDffnAlc45dC4aPW3sVxdkqB7SNq1e5gd7xfy7AOBGyjnWCfdZDckm1s77b19sBZaeM370BoE2RprkgDwb/rivFmGlBo6A2oGzTUACxA32ryecRq5jTVrLggkNpUl68cbDff5rHkcsyiirugZgxQMFB+kVzx58GsBLGriWNzrclgAjDTVbrRAsagf8UcexRzs4oBCjMMyFDyWAp+o0oonmjvscewD7IxZbZTRSiKur2334I5GIp4jQQHTsQBftIojc+fgA8bYmmjZRtWzW1n6r4B+PGNJ4WGogUmxobk77jfa7NisAP6hle5lyiRsUiFCNVWmIGwBPAFH++OG9TnmfMTmbXG70iRgBw0RXSUMl0raQCAdtWPobtqdySaJuzV35AH9t8cY/HOeVSohCiIe19LW1nSykgcDxfzgEPqvW4GhijW2kX/zQAjAbrTgjdtNcEjEX/hqLEZNc7EKvc0He73vyqqK58j7jFKfLBkVCyXuxkLX7q4ZhY8UBfOMxdX7UXaFhrYSMrEa1avYSLDDa98BFDqVXkXMLe1jfWQduaqx8asEek9HbMxzFZU/RQtVEXXLMf4J+caQ9E76KyWqabIIoagdIAPDMTtX3xd9JuMvnTHesFGXt6q1dxNJjNA25sD4sYBkzfTwwZ4ljilyzKEok9xGiDKFPl1vjF/056VGXiaUE9yTLq5Yq3c+o6iUO+mwAcK3pbOSALAgZsyczHJGv1BFUFW1f6SAAtH/jDjO8qZt5Ysx3SGKmFmXV2yw1qjA6tAYn214wAHKZhwBHIsbhdyEtUIvUDa7hjVlSKxe6l1WAPBIZ9IkT3adTE7MAV2tCCa5HOBPUOlSP3JkYbEgLpIjcHYghqogWLAJvFvLdYRI0MmmAKVCKy2SmxJ28fG94A56kymjJLDlrk1yLQo2q8+4sdyfJwr9Z6Z+XlVY4zKDpXLuJFWpKGsv5ok7attjhn6LJFmcsiR1NWqy6khACSBzzuB5JAwueoOnZhn1D9ExqwBjNA7gVV2oAsnnbAMnpaHqmUgtunRZiAgibtyL3H1cGwxojzQ4wQHXc+jjIjp0CyxVNEEkX2wXwQCSz/cEfx8gPSnSOuvGZkYBCTtMKB1ACxxY84dsh0vM5UPcJ7sg/61qzCh9JN7Le9XgA34l59YsjMkZ2lnRKcEi9nNeGFivtZxzjp+iXLVMLQSlhElgpsboDlSTdeKw1eu8+2ZdYirSdoaSRSgPdlhq5YCt/jAbLemJIAoeQRht2bSSi2Ks3vbL9PgkYC76Z9MxuS7IksFFCDrV2YAMSR5XxfisPWTOXg0xZZCpZXbQJNlVRWmiLBI3IwE6cv5VA0fckXQIlbUHFFqshN7G+J5OogAvqPbCE3LG11dOW2uj4X4GAJjMKFsB4lQamP1A0bJUV7Gva+MZyEw7fsjd9YDj9PSTbabLUbVQSbwIyrvIwRNZD1HpQaBHalvY11KrLvp/m8EYm0RlZJWMZJ7ZLkak0+3TR1byfPxWAlL/qNqj1aRrVlLe1djWlviztzWIJ4TGA8xabSSDQ0sQfcNgCxAH7gRuMbPMVGqX3SAdsuwKjWByq7+1VNhjteIW7iMsqyN2iuqmZL06frvyHbbR5wEsGa0uskb9t3OiJ3qQsKBvtt7lbci/jk49jTLZULMA8QEjk9oqQTpX3NR81YFeOMewHSGzA1ebIBVqNUOTdf4POMEILSVgx2ArmuRxuD5+2MMKLELtY1n/UdhY34H+cV80pD2OyRd+5a2YqFAb/AFc1/bAbZSEKXJVt22YfI28myBzfHOF7rnpuPPPERGVmhX/qA0VP7VKn2uj72MMUyXQZA4DUyqN1N3YN7ni8RyyMrgvpOpio9hUgV9j4G+o8YDiHrH8I83A7zZeMNEZRojRtR+508UGHA8YFdR9NyrLI8uWEratcgB0jcXpAj3FH7b46B6l/FpIpe1kqKojFnI4YHn3ckDwObwl5PJSi5e/qGYVS0rM0ZL6i1UTfsrxsePOAqZK5oFSCJy0bM+mGWu2G/aS25NqNv7YN+jOmyIzmVYoFEbWZCBIWJ2azvq1bWDtzigs75aYx6u+ZdMvsjCEsrWuryqkbYP5HrrjMAZzLKHX3Rkt+kFf2knVuSt1tgAHSfT8+WzCkCSLNKrGQuS4kJ3BUjZlI3snnBt+m6Z2kSNIXcWXrcCiDqvZWLDUDycOfVMtFm2DJ2w+XIGsOwGmvbxsQNtjthbgyqMrRu6yHUWYG31Gzw1/St1pGwwADqGejRiJFR4hLcg1FiKA3+FNm9Q/jGOq5YwSSNAC8IVRpbyun6UO+k7g/fEnWAqSpJNANO4Sqc6qA3VedwD7uMUOrknS82qK190p9/uB5AHDECtxwMBW6F6jeP2FlCppIHaJYkte/+igDZ+Bi3D6njMzMNKLPKX951KacAKDytqN723wu9Y9RsXZgoDuS2sGjpK0qni63uxzipmOoRnWXhVWZRpVbUKRXu/7mYG/jAd4l9ZRorTOUoUVjGk71Xtr6h9sVOrfiCOy5jlWtOpjp1WRR0g+CeKrbHF+ienMzmmqGNmQ3pZzQFcm+LGHjrfpbJZYxrKZ+44A7aPq1ttxwBzW9YAWepGeVnm0dyT3CMDUmpuGHgD9pB84JZb1HG8zRAWiOCTr+oAVtdCg4ACn52xP1TpyJWmTSRTNlmjj7mg/Su2+pdzqv74HZzIKqSM3bHday6aWIogKi6h7nJN2PBPxgC2VmvtIzMjaq0qNFswOrVew7e51edsEBmnuQKNYVWDE6Rpqlq7+ojz/bAGHKl53aWta/pi6Uqqrd2DRvaj9sTxyqIU0lSrH9Ul1Q6gLN0Pefden+KwFvpmlXcBW7RpI1qiC+66UO4FWSdsF2Wo9HbisABUD+1Fc2hOnezvfxgNEh7sTPJ3C/6aBQASqD6m1DYg0P+4YnyjyBlaXSEEofYbqFBtjWxv6Rf+rjAFspArBmQ2uvt9wqLI22DcsuoUOBWLUee3IljKOrlO3pUhQl7LvXv+qxxgYL7S6o2kjkvTqkaqDXTECjR4A3OJcn1SWQKQllXumKha0mxuNmDb7DbASw5axDq0M3cfTwpF1qoJe223z5x7FPI5SJZ0YA6m/U1AlF3atINb21tt9X9MYwHSSrKWIZmZiQli+SL2H01xePSAJHU4UaixGsUBVFQdyPF3jdC7C4v1CdILsaBryK2oG7wsde9cplZFilLtKzkrSArTGlUsTxYu/jAGp+oQQ/qu6x61YhTvuo9x2+o7j/ABjmfqH8WFbV2AIixIWcqZA6/u1oRabfF8YEfiL1CadP1GjlELMpMNntNqBKE/6WB+obe3AjNvCUaePML3lUFVYH3C/oC/ZRR5vARzSidmzAaCKJGolkcpK5Ui65BPwarnGnUus28H5yB907mpSuo6rooBsF24O+2Nsn1yWaEw5dQs7s0pWKgp+xRhQIHGk4YPS0zZjJSREQZtlX9JZdIdSunUrA+6uaN74CqPTuWbLrmVnlQt/5jji60URzR2a/GCeT9PZwSsCXp4mDrIhKnTvqRlBUfI4vzjXKZzvkxR9zKujBCiqpjXlf0wdjYsknjBD0xE6zPFlMy2aCgBkeQ6ozdNpG2wG/8gDAFooo2VkLKm6igxDOPb/ANXVVgpH6ZglcNl3YNGhVF0goBspG3Fnc/fFXq3pqFqeX9aYb6lO+9HVV82NxjPZlPadJREVIYKCAGJ5QqN/g7+cArdQ6akMtSA3rZg7Kyl1XkJR+u+L5AwGzGXLx6U1O5d0WXt6QA4upGJ3rmwL2rHUM/lhMqvKRI7XoXTXa2I1qf3ab3B5wiZz09mI7aQtJHqBAZfqO4sUKC8b84BXGXLiOUoLklDCMi7Ma6SSxApDVmxhg9H+gmlY98sY9ySSCOf2H9wZfO1Vgjk+hxd1QTZaMNpKEOrWWfU3PIAFfJw/+nMm6ICsTIrfVzV3d+7gV8bYDXMZjKZPLaIVEcaA7AHfT/wAn/OOOB16hnJJbpmvSqkO4Wt20mlRh835w1/iX1hS0cTyqvcZe5payUF7rWyknb/fCZls1lo4yrI5RkKlQq0WBIvUDbniwPvgL02VMSyFFYIvtskPIoOzO7VdmwNK7AXgrl+0uW1iVGRCDA8kI1CQNZ2sWvgfzif071WZVM0vbgC6IY49J1UeCyi/ng/GKeWyXdZpTG2ZcnZ5Kjj1g0Cqjej/tgLWrMKAzgsTs4CrpChr1k7/SD7vFYlzGYoUFjdBoKsSFUn3HVqogrQH+BibpcJh1r2z3Y1YgRFTES2xHJYj52GDXTvRUskWlEULIurWvtQXwNLfUP6YAHDM0RcKrSsI+6XkFKQq/SpAI5bc8mhieHrcYYR9xgU99aSSSSGpxQAC7gXyd8Gx0HLx3FJ1VFYbdtNLFTVHbdgSBuMb/AP47CzaMr1GIyuu0ZoF3qtXOrZb2/rgBGa6ikQ0TGRpNDOiLbEi6GkCveeTQvbE35937mr9NgQgcLTUAL2YUvNE74PZvJy5HUsEUwWrfNHTJJKQLNsb0D4258DFJPUbFAJnGchaww0gOikWW1KB7lHI8+MAJycQjMarYVX029qQvKWp+oMSdxwcZxcmyJjzgDSLIpp4ZC9lkZRpWv9OxH3NHHsAJ9T+su6h72ckjhZkZIY0MchT92uvcAb8VhPzmcyc00AVHRI42AfdpP+3Upu9N7H74JQTZeWafsxKZB9MAk0LY3J1sbawDtxWDWVy2XlhlmQRMpT9S3YAS+0adRFkLxtsRgFTrGYzEMGgiNG5EsY2SMgqNVbAufnycVcv0eOXpo1MiyREGN9VBu4fpv9pB2PjB6D0/1JllRVy0WUWMo7JTL2x7zRPva7O9X/GN4c1kn1xmSXKiWJI0y5A0srtyARanaybvexgA3p3orTQzRKqd6MAExqrHSD7hr/1n53FYbeg5Foohmc1C+qO6zSbUt0uoIBqA5IN4u9M9NTZKUKNbZXVSiwjKhBJBaqemqsWYsnmPfpnWaES325F7dLprbw1NVmvGAqp0bLtJ3VDF21BJiCEZ2NF6X9wH2G2C+a6JcsUhyzS9tdOuM9plF+SKZ1Px/OCmXyQiYvOEZQupHBs2diBWxA8HEfprPJSCATOCNDEqf2k7Wx+/NcYDGU6ekaauwkShr0BSWrfYk2Tq+RiH1A0SRr3HTLgurJdbEWQASNr4N426rDMzapZTGiFmJj2UC/aWZjua4A2vFTqkeXeWxKJI41LFy5JXVQb2cNwDgIYnzE4qB4k4e9f7R4agTZN/Saxc1ZqORljkCUfawZipA3Nqw2Y2eDiHLGRT7aVQu4YKpBvZlWrN/wBsSt1tkTXl4+7HftJDDYH3E2d7O22AP9L6rMzFCrk3es6QpX52F4JZ/sRq0uZCKiKdRkYttzsDt/jCp02KaRdcqLCyGu33K2skUbsqb84UvxB9UPmp0yOTHci1BZ5NIZWYEMV1HgKOTgA/Wc3+dlfNyQM8MzBIY9SIgiTgFrBDMRdD5rFNs60TIFMKBQUhy8emaZWvyK0gnzv4wVSFYP04hDl8wg1JGzko4PJvffaxfxxiP/wi4CE7emIAs0UCtIzFrY6lYNp+OMBa6NnMwxYSosevUuoqe8bo9wqPHi/AGIsoJJ6qZu2JmRo5GKqtDdwQOPFXtil0idFEglnzGVYTjQ6nUoofSS2+43o7DBv0rkI87nEhUs8ZLT5pmBUOiHSiijRVmq65CnfAMfpzpqZWD8zmE0xBguXRQNUgPBcL4JO1+Nzixns/IwMs+mVR7Rl0crEgJ21CgWf+dvgDFPO/iSHzjIu8Cal0baJAv7lce5JAQdjsduOcBeqmaYiTISSZpJ5kBy2Zco8Z5oowGqOt9QO3NnAOOVzDQGPtahAx/bGjBfNqRRUG/wB14my/WVnny5CvS5lhqkWtzFIo0m+b2+94E9G/C5gT+ZzMzlkNJG1RJ7tQRSbZgPk1xi1N6RowlY2Mkj9wqGICEFabV+3SN9uTgAXp2TOwuIYXlWRSxm/MNrh7asQz0fcj+BRAPNVg5Jlo82xmy4aHNJ7jCWA7qAEAp4KtezD+DWL2dXVFIpjaY6x3DliqSsF2BdW2cfwd64wDh6eFk7mUiKzKlCbMP3GjAP0qi+0at7384Cv1jKuMxkRQVsvGsTupDKrsCShA5of749i31QLMctnYQFTN6e8oO+tdv4BAtT/GM4BF6tlYbafPxMJQusR0rJIqjSGUCmA4O52xFn8xlpxlYIoajYhWMLGOMMAHbUWFM4B3H+cEoMl+beOQ9olImhKgkiQOtgq/BVSeCL2wwZP0blpoF/QKaaZg72rtpClr448/bAL8XVosjPJGgZ9IRVWyI0VuWLNs2wH23xkZuF5/ZldebzCa7cIEQAMAbbzwdsOWb/CvJSrEkjSMIq0EvuQxs6tvcBwB8Y9038H+nwSdz9RtJGi5Ca2qj4O5vAK/X/VLKCzx6Fh9qI0hdT7RbSaeSQSQo+MX4PXHdlEcEMUsQi4Vu3IqmiWYONwfgb4x60/CPLQopgAjiJpgWY252W999iQPgnBiL0JkGIPYUbWyM5b6a3s+4fTxeAV09WCcFYpSQQS6q6ArEppRuRTHk6eAMQ//AJ/loUhjinY+25NAY6TxekDcgff74fIvw86Yjjt5eIqzcMoYb/BPx4GC+U6XFDqVI44ydjpVRQ+b83X+MByEepZ80tR5bNzRxKGIVAqtW4530nmhZxZWHrE5MydMWOTtFVZqVyLH02RWx8jesdoE6hdRkHu2W9r8DxjyuTYuzZF/AoE74Dg80PVcvNJNNlsyrV7WXTLSr9RdtyQFB2FYk6F115nMJgc6lBA1gN2viNRsQbsk47nLIwXcA0DTE7fAB+cAfVHomDPwqHUxyLfaljoGM+CCOV+2AVfTcIeNGWo4GLgKRqdAPaA5bwT8fbAvO+lYct3TArIsjmOT9QIiUBpK6j9RP38439EzThpOnZoopgKq6gG3uyhDXR1edsWMr0hWnMEvbKtUohZw4N+3VTchKqjdbYBck6rDboET8yuyXPrX2E0eK1AE/wBTgDFNn5205SFmZpNLuoGhyLoFvpqtsdH6d+G0P5iQyiMR2CsMa6B9w7X7uAQOPtg5l8hGrIsSiBBHQVfaKvc/dj/fAc96T+FGalWVszMsKvuY0OofFk7gEf3++OlemugJCubhiZnKJHCG1W4tAx38fXeCuXRfah3A9q6xQAocj9xPz9sZ6en6+aGqiey9hdiAoU1/VCMBR6P6VyuSSo8uiEH6vLcAnfwcZgMU+ecMYDLAVVVYe+tIZip5og1fjBbNRHuoQoAUGjzW+4I584HZHMBc1KCsSlWaRpGWvY4AWifJIIq/GAsZmJ5IryoJVHCqmrSCFPuNm734/jBhc9pCiYqjtwL5wvrlnaN8sH7JExvVtrQnV7CPm624rDEcpGxRmVWeOwCdyPmsAF6llXhKtFHGI0uwWp3vnfyKva8KnVsuseYeEuV1UYvBBHuFkbMCbB/jfDf1tAzgAaXagj6tmHnb7D/7wveq41YQyWWkisEqwWkawL8HesBX6RqfIZpGTSYsyHFVRLaGOkjgai3+cexjISEZHNuxVQ8yIu4A20XXi7LcfGPYAV6agXRALlikQMFi2UaQKDGgVDkEHnzxh0y4YKytEdMVaQSCGFcged/24ren+mtGqQvIHuMIQgAH3K/Arbm8XBld2osFQ72xLfc7nYYCeZGFaFDM7+4tuEocbcVgqqBlKkE18/4wL7ZQGtHvN77FtVWdth/zglDJsKvY01+3+22ArZnLJm8u8bKCGFDUODftPPIIBwv5DKiQe+R9RjZZAilAxBA2Y7rv998MrqY2ART7zzzVfPxhT6lP+X6gisH7DJ3AzP7NRJtdNWSPqwBLLZr9Ex6i+g6Su2rbYCx5B84xBnVIZCXjJUVI2ksx8bcrvtuMBujdRH5nOQXEspYu0l1yBp8bUK2++IPTXUzmHdWSWFgxVjdrqAur8hhup++AdnZwVCjVdFwdwP64gzOYMcikKSGBN3tvVg/fFfNZ0oUMjBQzi4+SNgB9zvjeeRRqJJSmYLveptmqjtxgL2TkBGn3EGzx/Q2fFYkVgSVJGgKbrj7/AMYqZWY2NTH3JekVS35+TfOJ1lDGrOmg3Asj777jbAc0/ELLRZTqWSzrtpSS45yuvkKe2xI871/T7YkbXpy0unS7QyqoepNS1YJI3s1fIwW/E3JnMdJnEWlmIEgGnwjC9B8EC/8AOEfJdVeTJmcTrpy7QNEIwfa6+11OrT7GB3wHSsuAyQSOwVSqySKrAhmI2Arfc+MW5csqssT/AEopIA2tT4vknA/pehZNAhkUDU51EMpLb2Phd9gMT925Qvc3U2xsfT/HgA7bYAiubQigaaT6dQvSOAPuf5xpLphkilJ9oH5eQ6tvcwKN/wD62+2vGY5FOpwyi2obbAngnbjE2dZTHIihZB239vNnmqrm8BZaXSW1sBpI0/Jsef5wE6vE0+aiEAj78I1Ss4JVUNlVIFe4ncfABPnBDp2dE+XR4nUvREcn1DUBw9efkX/nFaDKNBCsRf8AWJVpZNF92Q7mvniq8AAeMBH071TDIUSUjuajr7g06djWkkURt4PBxpB6qi7aFK7hcgxoNZayeK+QLu+cWc6VZCrOjAEhqS61G+PkYU85mXSfUisAQAQvsGlrGoVekjfeticAfysUxbWmhGWwuWc2GjJ/1fsfbkbDg4o9SzqyZeWHLgrNoGrLyV3AxYUPcCGXn3C8b5LqLMVEVyr7VV0YSEldmLHaht484N9VaOOSMsEecAiEEAlLHuYnnjAK3XYIctHDk0ViIGExIFq0hY2GPg2xb+3xjGAWfyGmeRj+u4IOtluzYJYJsCwuj9qrHsA09P6lKFhWKA6GQGQKa7bA1TMdwCNyfti7nreVrcIjx+7QQG1A7gWN1qsAE6rD+Vn0ydzsD9Tk/wDcBexYL98WOs9YEMAmkRmMjrFEsYGt2YBgV1cKBvgGfIbrWzaSLD2Sa4o8HF+FSrup3P1WeNzgXk8yyNHlCzGVoTKXajpIYCjQrff+xxPkX1MJDa2SkhJvVp4IP3wBSZbVSCVN/wCDvvjm3qLqzz5vp+lUR5u9C+s+6Mq1Gh5G1/NHHSpSHAom2HHGxH+4xyH1FGmV6nJIgSQgGVFkchQ+lFJvw5+BfJOAz+bEcubmdoO4rLCJO6PeRWxXgGuPOGH0rDaNJIjJ3GCkar10djqUkAY5FnXdpYspJDpmWVpZtLDSSfcD7QbOnbfHYh1RHilYsqogoGJW3Iqwb2uhyMBfSUM0gpwXkqtNsBuqtv8ASNsWoS5Ko5QUbcttqBHJ8A7YHQZwNpMaOrM2o04Y1V7/AAfFH5xZGWVAGmckgb3ybsgfcrgCvT51BcABioG9jj4WvjEwPACcN7V1AWG83538YEd5o0EruvtAAFfJoH7ijxixMx7osUBsHuxd+B/zgJOowd4So1j2stJ8V/HB4xyP8OEily6o0cbFFdRGx+sksCK+dO5Y461C+hlQWd9NsfvsCeaxzb0CGi6lmcmNCJFK7qWT3e/9tnegOG84BnyBk0g32xpJCAhmCLYKUeKHn4xMrtISwTQhI7J0k8j3K7eBtxiDo+VaQPGSglXMPFK9G2UC13FaTXnjBXp6W8kLr7IqJb9jbUAPJYeTgJJMsCihbXVtoDc/eua25wTgcIQqqCz26oeR4Yk/6cVclMdCK0bai+gWpWvNkjxwMQeqOtRZKJghH5iU6U33ZyLqzwK3+2AUep97J9QdOkFcw0gJnyoICow31NwFLcXscEPSnqDq/vjz2TVwGtG7qggXwTuDViiaP3wC/B/q0VZsM1ZiVtTE8sdgQp8jUdv5x0DOr7Tan6TqJ2NgWARdXdYCn1LrcA9ssGcQir0xlwSTp5UnVuecAOr9Q6TG/emXNvNEUStEikk3SftVrrcXW2LmfmDoiys4dqZhHYN2CP8A+u+/3wses87eT1O8ZUSCRody7FXo6WO2qjf98A29I6219vL5aPIxEBlJ0l2s7gqBUd/JJxrnhIrGQU66/cWIOnarNc4WeiZ3M5kTCKSQMy0JVoMmhdrXwl/1IwUyeZiaFAzK7AAv2lIvWLutvng4Ab6waRpfpaSKQIwAv6r2A4CgaRe++2PYJdUWlg7oaQpXbVSo2sbnV7dXO1eMewFzI9IiDlHGqJ0MhOw1E0FB/j4GBHXjI3VcllYzf5ZGlYix9XtH2JGDuVjRhDoVnBAVmO6gqLuxxv8AA3wuZjKFutynuFZRoUESChGVWgR4trFc+cA/RQM2beQqjaIUVv8AUx9zWPjmt8WMm7M1FQY1ogEefn71xeB8SVm807GmpVCtQLIF+taPySP6YudPAU6VAUeF5LHckV+3jm8BcZwLYhuSKbkHxVb1jmX4ySon5aQx/wD7IYrGoJBIINttstGubvHTso9PpEbDkksPpJ358jCL+NOR1xRvYAjcOzKWD6aohQvJN+SMBzz0p08RJJIXDyPVy7SIGJIJOkhgApNg83thmyvU3eASQZkrHYQMFCBythhpYH2URR5oY53F0+MOrO/aJanjDfQgA0uxujf0kXzh4y6OkckDRRq4iRqi1OpElgaasCgLLeTzgGDp8LWO4I01lTcLUXK0SzgjdW2Ht2rBN0EshAVDEUJbUW0qL2pvJO9/bC10oA9qoUjEMZCMw2lZqoqoO1jc3xvgv1PqoRQwZZQjIZo0NWAGB0b21NRrAGOmZtVUFrLaSFHItj7VQc7gcnFt8w44jZrAS/2qQb1c/O14XOn9ZjkBzEWp+yup1NBvfZC77q23nF6PqaKrxfRa/SxLUzHY0d6v+mAOK7Br3Ck7giyRf99v98c0Ikj9USgttJudWwK6dt/BB9uHaDMjsl3IURhi76rLEDzR9u/FYt9A6FFnJPz0sNEp249ZJbQN7YX7WJP87DAW/wApLHLKqpqM7q6uAQEAG/cP9KFfOJE9P5h2fuSRIpYspiVi9+LLkgUPgYYtIVeNgPi+MJPqzrnU3eNelwFtmMpmTQo29tMxFm7NAHxeAN+pevw9Oyryyt9KkgcszcD+STW+ONZP0xnOtxNMimNmJbuyFlQA/tjHLO+xZuAABeHn07+GE8mYXOdWnE0gsiBbMak15J3/AIAq/Jw4+pfUUeRh1lSwH7Uq6Hn4oecBzP8AD70c2TzWalcFRDCIg0gLbkgsSAaPtXYjDTmJopGHuMhY3oY1SmtP8398bdI6qucgfMREP3jvGSQFA8E7A83/AFwOz8QJjUKxi3EhLAMrKLFMWvTe1eKwFLrIkdm0KrEEsYzKdRKWNIPA23rjAR1XN5bMaNG6CQMK/wBJoHbbQwo4mbOxGQRmFTqbuB2JUHSbsNxz4JF4pQQMzClVFqyqtpDgoQ6hf3fVsdhe94Cf0AMxBmcxJPq7UkYp4aZLVQjEjmwPHz4wX6B1FfySs0aqSP05VssQpI/UB+lwBuMIforqUmXlgEciJGhcMjv/ANQki1IqkINULs/fBb0XkxKdb7gibvBrOltZoqPvdcYBmMCTLIjBZDHMsjXqiFmiNN3RHweRj2IujZqRZaZbpVKCSxq3pSRxxfO+PYA7k+nmIxAArGzFtbcxC+F8bcb74Vcj6bzCdRzGclkjMLS6kJo9xroA+2xQvjzh4h9WxxxKZVlhA12XrT7eSfkfxin1nqkb5IzSqs6lGaKNVovzp01uLPnAWc1mFkzMoKO8ZZY7ERJWh+0/6STV4Y4su62SoeyCoHtK3sST844r6D9RZlRHD7ktGYRmSxLZ9oWrZSoBG/kYb891WdYnWWOZQFYNLG1CMbHUx5DDYjnAOrM8avag2CPqJO3A++3nCh+IXXIWymZWyHSEaCv0sW39pOxIr+RjWKWftwPDnJpOe4/stjVWQR9J+RVYYO5rTSyQPHRacyUdyKHtFjfyRgPmyTqhliKyOqtYteyLIXgWByT52++M5fqkMTsrJqs0z7qVA8JpOwI2O/zhm9X9Ly4knVY0VlZiiCWjsATQJrQQSVrfbHsj0Pp8+qOPvxIYtStpDNIVU2wJ4UMSCFGAgzvqhRLraJAzUxQA/qBwfrtrtRWkbc74YlZWky2ZGkQIJSpFFkFAqLrwpoD5vfGfTYywaRXk1yGMlp1AZqcCjGSOKAqxsbxe6R0bKrDbrWWJYqJfYw302xHlvPjAFem5qOd2jeXuCVSrmMAaRvpUstm/584vtlHkDEQyu8TguxW9QoUFF7/8Yr5NY4oY4svlJGRWsCJR79N76mNnf55wU6z1J8p06SVg0MjRhNbsDUjbD28WLwFZMiM1N2xSZUvrkVTbSlgNuNkDC9j4x0PKZRIlCIoVRwBhJ/DHofYgiU7sibnUDueRsOB/zh8wHsYOM41Kg8jARTZ1FRnLAKoJJ+K5xz/1n0lpctLmppJowyFRArKNSngG/tvpFHD8uZiHs1KK/bt4/wDTHOPxGTMZkwSX2srDMGvSS7kDY14U3QP3vAY6H0+TL5CKL/qlSSW+kBCKoircgf5wC6/O86k9hqNai401vt97IAv7Ycus9W7kCksI4wSHJrXWxNVsLNDAOSdkSNY0coVJejuAbI1AncmqGARUykzRd0wHQCdBI9vbIuvkkMKPxYrBToPRu66tmSlTgfphmpwTxqP2G4/ti/m+rIZG0iQnQI1Ug0w/bRulZy1GwTYGN8tkcxmNLsqCkCsiu2lV29jIwsvq8iv5wC36eeJM1N25NUMchYQKoUEq+zOD/pFfzQ+MFvTKKiKBmkMhLPEaarcmw6gXR+eNsU/SqpHJK0mYh7hmpqUoSy6gYxXjjajiv6V9a5kaYu72BRJaSFdKkE1TDdrqrPkYBnyWTisPLOk0iEIdKgobawB/fitsZwC691pllVVUZ2KNkQO4VSh2YhdAF2Wokj7Y9gG2d5u7EcxMQEiJaCIq6FuSCx9xBGNj1JXicuy5dssmhJCAwtvctLya24wn+nOsf+LKXzESRtlaCmD9MsGUrRO52q8FOhqFkmyoVDHDHe62WLJdkk3Y8b4BG6L0uFYWzOZmHad2jZ0RxJHILI0sBQvkg/OGTpfUzBG35fqyOrroDZg0Izs1UbLE7i6oDHNOlddkgJAp43PvjbdW/kfP3xPB1NsnmTJl9hX0uA/tPKmwL45oHAdziMmYh73YyQzp2AEpVQP/AOTfajzVfGL3puSTuvGMlCSVBeWN6Bbg2pFAkb+3bHDOu+uXziaZoYtdAdxQQb1XfNcbVjsnpH0VIkeVEmfzD6g2gKRGqLXFblueSdq4wHPfxW0nMqO0Y5I2Ks4rRor2rZ21Dex98KWTnV4gmlwIzZk17KGNGhwNQ2r7Y7j038P8tmcyRmjJmPy7UC7UW1UbbSADVV9/ON8z0XIPnFgHT4FV5QjFQQTy3ihyOMBzPL9IzBy0JXIzNEzqkMyv7vq1cKLZT4NVth69O+m3zkPfkmGXWJ2jPMjMVYGpAdlo/tFnDr1XrLRSzsFUrloWZFqt1X5/9sB/Qrl+lEP7j3S7n/UZG1n+N2/xgLXojLKcn3gTKTJLImxFBWbSovgAjg4Des+hy5vORH9SSOIK3bV6WyL1kGwaPjDz6cjKPmISQyxuNOwXZ1DEGudyd8Ecrl1UuAPPPmvjAUeiQdsVsFP0UCP6fH3wYDYq5mbQyedTV/GJpG3AH3P9sBIzDHifjFKTM3IqkWDuPsR/vj2czhULQ+p9J3/nATERq5NAO3O25r/jCN6pz88udyqojrAspLWBbqqkE1yI9+TW4wa6v6i/LsE0lwQpvXRFmq+njbAH071psyn5h7D5ktHzYREJAAFb8Ek+bwGvVunxuAEcade6AV88k8A/5xSTpq/Q6xMrA6nj1WBwpIuxR3r5xKZC8UoNFY3A0kXqsDkisWxCCZES42AUa1q+L4IwClLcVKwV51KJE1++TS1lwNxqYUL8Eb4s5WaaXMI8jyxAWWhanDoWrleCpAuzexwQnmUdqTSdcqSBiCAdtJ5Cg7n74EnILC2TljaVTTkgPWoFl9p23Ftf9MBS6ZMsQzDrCEClmeUlXd3VzWhANl083v5wlz9PQZnTFJIGMpGl1DrzuTR25sCucanqcyzzZXWChlYM2kamt9yTzvwQMX/UOZGRz0iIGYNGrH317tIPxxtx/nAWMjAMvne3mGUztICsxYqroaNkVVkivkEYxiDpfUfzMiFkUKJQypyq6gOBsdjZ5849gP/Z"/>
          <p:cNvSpPr>
            <a:spLocks noChangeAspect="1" noChangeArrowheads="1"/>
          </p:cNvSpPr>
          <p:nvPr/>
        </p:nvSpPr>
        <p:spPr bwMode="auto">
          <a:xfrm>
            <a:off x="155575" y="-1790700"/>
            <a:ext cx="2962275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u-HU" altLang="hu-HU">
              <a:latin typeface="Arial Narrow" panose="020B0606020202030204" pitchFamily="34" charset="0"/>
            </a:endParaRPr>
          </a:p>
        </p:txBody>
      </p:sp>
      <p:pic>
        <p:nvPicPr>
          <p:cNvPr id="8197" name="Picture 4" descr="http://www.bombastus-ges.de/paracelsus/img/Kopernik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75"/>
            <a:ext cx="254000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2627313" y="1600200"/>
            <a:ext cx="6265862" cy="4525963"/>
          </a:xfrm>
        </p:spPr>
        <p:txBody>
          <a:bodyPr>
            <a:noAutofit/>
          </a:bodyPr>
          <a:lstStyle/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600" b="1" dirty="0" smtClean="0"/>
              <a:t>Galileo Galilei </a:t>
            </a:r>
            <a:r>
              <a:rPr lang="hu-HU" sz="2600" dirty="0" smtClean="0"/>
              <a:t>(Pisa, 1564. február 15. – </a:t>
            </a:r>
            <a:r>
              <a:rPr lang="hu-HU" sz="2600" dirty="0" err="1" smtClean="0"/>
              <a:t>Arcetri</a:t>
            </a:r>
            <a:r>
              <a:rPr lang="hu-HU" sz="2600" dirty="0" smtClean="0"/>
              <a:t>, 1642. január 8.) olasz természettudós.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600" dirty="0" smtClean="0"/>
              <a:t>Habár az elterjedt nézet pontatlan, miszerint Galilei találta volna fel a távcsövet, ő volt az első emberek egyike, aki az égbolt tanulmányozására használta azt. 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2600" dirty="0" smtClean="0"/>
              <a:t>A per során Galilei kénytelen volt visszavonni a Föld mozgására vonatkozó tanait, de közben, állítólag, végig azt mormolta maga elé: </a:t>
            </a:r>
            <a:r>
              <a:rPr lang="hu-HU" sz="2600" i="1" dirty="0" smtClean="0"/>
              <a:t>„</a:t>
            </a:r>
            <a:r>
              <a:rPr lang="hu-HU" sz="2600" i="1" dirty="0" err="1" smtClean="0"/>
              <a:t>Eppur</a:t>
            </a:r>
            <a:r>
              <a:rPr lang="hu-HU" sz="2600" i="1" dirty="0" smtClean="0"/>
              <a:t> </a:t>
            </a:r>
            <a:r>
              <a:rPr lang="hu-HU" sz="2600" i="1" dirty="0" err="1" smtClean="0"/>
              <a:t>si</a:t>
            </a:r>
            <a:r>
              <a:rPr lang="hu-HU" sz="2600" i="1" dirty="0" smtClean="0"/>
              <a:t> </a:t>
            </a:r>
            <a:r>
              <a:rPr lang="hu-HU" sz="2600" i="1" dirty="0" err="1" smtClean="0"/>
              <a:t>muove</a:t>
            </a:r>
            <a:r>
              <a:rPr lang="hu-HU" sz="2600" i="1" dirty="0" smtClean="0"/>
              <a:t>!” („Mégis mozog!”)</a:t>
            </a:r>
            <a:endParaRPr lang="hu-HU" sz="2600" dirty="0" smtClean="0"/>
          </a:p>
        </p:txBody>
      </p:sp>
      <p:pic>
        <p:nvPicPr>
          <p:cNvPr id="9220" name="Picture 2" descr="Galileo.arp.300pi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-3175"/>
            <a:ext cx="238125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3654425" y="1738313"/>
            <a:ext cx="5265738" cy="4525962"/>
          </a:xfrm>
        </p:spPr>
        <p:txBody>
          <a:bodyPr>
            <a:noAutofit/>
          </a:bodyPr>
          <a:lstStyle/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3200" b="1" dirty="0" smtClean="0"/>
              <a:t>Johannes Kepler </a:t>
            </a:r>
            <a:r>
              <a:rPr lang="hu-HU" sz="3200" dirty="0" smtClean="0"/>
              <a:t>(magyarul ismert Kepler János néven is, Weil der </a:t>
            </a:r>
            <a:r>
              <a:rPr lang="hu-HU" sz="3200" dirty="0" err="1" smtClean="0"/>
              <a:t>Stadt</a:t>
            </a:r>
            <a:r>
              <a:rPr lang="hu-HU" sz="3200" dirty="0" smtClean="0"/>
              <a:t>, 1571. december 27. – Regensburg, Bajorország, 1630. november 15.) német matematikus, csillagász és optikus volt, aki felfedezte a bolygómozgás törvényeit, amelyeket róla Kepler-törvényeknek neveznek.</a:t>
            </a:r>
            <a:endParaRPr lang="hu-HU" sz="3200" dirty="0"/>
          </a:p>
        </p:txBody>
      </p:sp>
      <p:pic>
        <p:nvPicPr>
          <p:cNvPr id="10244" name="Picture 2" descr="Johannes Kepler 16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16238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4" descr="http://upload.wikimedia.org/wikipedia/commons/thumb/d/d6/Kepler-world.jpg/300px-Kepler-worl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50" y="4149725"/>
            <a:ext cx="376237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b="1" dirty="0" smtClean="0"/>
              <a:t>Kepler törvényei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611188" y="1341438"/>
            <a:ext cx="7924800" cy="4114800"/>
          </a:xfrm>
        </p:spPr>
        <p:txBody>
          <a:bodyPr>
            <a:normAutofit fontScale="25000" lnSpcReduction="20000"/>
          </a:bodyPr>
          <a:lstStyle/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6400" b="1" dirty="0" smtClean="0"/>
              <a:t>I.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6400" b="1" dirty="0" smtClean="0"/>
              <a:t>A </a:t>
            </a:r>
            <a:r>
              <a:rPr lang="hu-HU" sz="6400" b="1" dirty="0" smtClean="0">
                <a:hlinkClick r:id="rId2" tooltip="Bolygó"/>
              </a:rPr>
              <a:t>bolygók</a:t>
            </a:r>
            <a:r>
              <a:rPr lang="hu-HU" sz="6400" b="1" dirty="0" smtClean="0"/>
              <a:t> </a:t>
            </a:r>
            <a:r>
              <a:rPr lang="hu-HU" sz="6400" b="1" dirty="0" smtClean="0">
                <a:hlinkClick r:id="rId3" tooltip="Pálya (csillagászat)"/>
              </a:rPr>
              <a:t>pályája</a:t>
            </a:r>
            <a:r>
              <a:rPr lang="hu-HU" sz="6400" b="1" dirty="0" smtClean="0"/>
              <a:t> </a:t>
            </a:r>
            <a:r>
              <a:rPr lang="hu-HU" sz="6400" b="1" dirty="0" smtClean="0">
                <a:hlinkClick r:id="rId4" tooltip="Ellipszis (görbe)"/>
              </a:rPr>
              <a:t>ellipszis</a:t>
            </a:r>
            <a:r>
              <a:rPr lang="hu-HU" sz="6400" b="1" dirty="0" smtClean="0"/>
              <a:t>, és annak egyik gyújtópontjában van a </a:t>
            </a:r>
            <a:r>
              <a:rPr lang="hu-HU" sz="6400" b="1" dirty="0" smtClean="0">
                <a:hlinkClick r:id="rId5" tooltip="Nap (égitest)"/>
              </a:rPr>
              <a:t>Nap</a:t>
            </a:r>
            <a:r>
              <a:rPr lang="hu-HU" sz="6400" b="1" dirty="0" smtClean="0"/>
              <a:t>.</a:t>
            </a:r>
            <a:endParaRPr lang="hu-HU" sz="6400" dirty="0" smtClean="0"/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6400" dirty="0" smtClean="0"/>
              <a:t>, ahol (</a:t>
            </a:r>
            <a:r>
              <a:rPr lang="hu-HU" sz="6400" i="1" dirty="0" smtClean="0"/>
              <a:t>r</a:t>
            </a:r>
            <a:r>
              <a:rPr lang="hu-HU" sz="6400" dirty="0" smtClean="0"/>
              <a:t>,</a:t>
            </a:r>
            <a:r>
              <a:rPr lang="el-GR" sz="6400" i="1" dirty="0" smtClean="0"/>
              <a:t>φ</a:t>
            </a:r>
            <a:r>
              <a:rPr lang="el-GR" sz="6400" dirty="0" smtClean="0"/>
              <a:t>) </a:t>
            </a:r>
            <a:r>
              <a:rPr lang="hu-HU" sz="6400" dirty="0" smtClean="0"/>
              <a:t>a bolygók </a:t>
            </a:r>
            <a:r>
              <a:rPr lang="hu-HU" sz="6400" i="1" dirty="0" smtClean="0"/>
              <a:t>napközpontú </a:t>
            </a:r>
            <a:r>
              <a:rPr lang="hu-HU" sz="6400" i="1" dirty="0" err="1" smtClean="0"/>
              <a:t>polárkoordinátái</a:t>
            </a:r>
            <a:r>
              <a:rPr lang="hu-HU" sz="6400" dirty="0" smtClean="0"/>
              <a:t>, </a:t>
            </a:r>
            <a:r>
              <a:rPr lang="hu-HU" sz="6400" i="1" dirty="0" smtClean="0"/>
              <a:t>l</a:t>
            </a:r>
            <a:r>
              <a:rPr lang="hu-HU" sz="6400" dirty="0" smtClean="0"/>
              <a:t> a fókuszon átmenő, a </a:t>
            </a:r>
            <a:r>
              <a:rPr lang="hu-HU" sz="6400" i="1" dirty="0" smtClean="0"/>
              <a:t>nagytengely</a:t>
            </a:r>
            <a:r>
              <a:rPr lang="hu-HU" sz="6400" dirty="0" smtClean="0"/>
              <a:t>re merőleges húr fele (</a:t>
            </a:r>
            <a:r>
              <a:rPr lang="hu-HU" sz="6400" i="1" dirty="0" err="1" smtClean="0"/>
              <a:t>semi-lactus</a:t>
            </a:r>
            <a:r>
              <a:rPr lang="hu-HU" sz="6400" i="1" dirty="0" smtClean="0"/>
              <a:t> </a:t>
            </a:r>
            <a:r>
              <a:rPr lang="hu-HU" sz="6400" i="1" dirty="0" err="1" smtClean="0"/>
              <a:t>rectum</a:t>
            </a:r>
            <a:r>
              <a:rPr lang="hu-HU" sz="6400" dirty="0" smtClean="0"/>
              <a:t>), </a:t>
            </a:r>
            <a:r>
              <a:rPr lang="hu-HU" sz="6400" i="1" dirty="0" smtClean="0"/>
              <a:t>e</a:t>
            </a:r>
            <a:r>
              <a:rPr lang="hu-HU" sz="6400" dirty="0" smtClean="0"/>
              <a:t> pedig az </a:t>
            </a:r>
            <a:r>
              <a:rPr lang="hu-HU" sz="6400" dirty="0" smtClean="0">
                <a:hlinkClick r:id="rId6" tooltip="Excentricitás"/>
              </a:rPr>
              <a:t>excentricitás</a:t>
            </a:r>
            <a:r>
              <a:rPr lang="hu-HU" sz="6400" dirty="0" smtClean="0"/>
              <a:t>.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6400" b="1" dirty="0" smtClean="0"/>
              <a:t>II.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6400" b="1" dirty="0" smtClean="0"/>
              <a:t>A bolygók vezérsugara (a bolygót a Nappal összekötő szakasz) azonos idő alatt azonos területet súrol.</a:t>
            </a:r>
            <a:endParaRPr lang="hu-HU" sz="6400" dirty="0" smtClean="0"/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6400" dirty="0" smtClean="0"/>
              <a:t>ahol az adott (nagyon kicsi) szögelfordulás alatt súrolt terület, ennek az idő szerinti első differenciálhányadosa a területi sebesség, ami konstans. 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6400" b="1" dirty="0" smtClean="0"/>
              <a:t>III.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6400" b="1" dirty="0" smtClean="0"/>
              <a:t>A bolygók Naptól való átlagos távolságainak </a:t>
            </a:r>
            <a:r>
              <a:rPr lang="hu-HU" sz="6400" b="1" i="1" dirty="0" smtClean="0"/>
              <a:t>(a,</a:t>
            </a:r>
            <a:r>
              <a:rPr lang="hu-HU" sz="6400" b="1" dirty="0" smtClean="0"/>
              <a:t> </a:t>
            </a:r>
            <a:r>
              <a:rPr lang="hu-HU" sz="6400" b="1" dirty="0" err="1" smtClean="0"/>
              <a:t>a</a:t>
            </a:r>
            <a:r>
              <a:rPr lang="hu-HU" sz="6400" b="1" dirty="0" smtClean="0"/>
              <a:t> pálya fél nagytengelyeinek) köbei úgy aránylanak egymáshoz, mint a keringési idejük </a:t>
            </a:r>
            <a:r>
              <a:rPr lang="hu-HU" sz="6400" b="1" i="1" dirty="0" smtClean="0"/>
              <a:t>(T)</a:t>
            </a:r>
            <a:r>
              <a:rPr lang="hu-HU" sz="6400" b="1" dirty="0" smtClean="0"/>
              <a:t> négyzetei</a:t>
            </a:r>
            <a:r>
              <a:rPr lang="hu-HU" sz="6400" dirty="0" smtClean="0"/>
              <a:t>, azaz a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6400" dirty="0" smtClean="0"/>
              <a:t>hányados </a:t>
            </a:r>
            <a:r>
              <a:rPr lang="hu-HU" sz="6400" i="1" dirty="0" smtClean="0"/>
              <a:t>minden naprendszerbeli bolygó esetén</a:t>
            </a:r>
            <a:r>
              <a:rPr lang="hu-HU" sz="6400" dirty="0" smtClean="0"/>
              <a:t> ugyanakkora. </a:t>
            </a:r>
            <a:r>
              <a:rPr lang="hu-HU" sz="6400" i="1" dirty="0" smtClean="0"/>
              <a:t>Például a </a:t>
            </a:r>
            <a:r>
              <a:rPr lang="hu-HU" sz="6400" i="1" dirty="0" smtClean="0">
                <a:hlinkClick r:id="rId7" tooltip="Jupiter"/>
              </a:rPr>
              <a:t>Jupiter</a:t>
            </a:r>
            <a:r>
              <a:rPr lang="hu-HU" sz="6400" i="1" dirty="0" smtClean="0"/>
              <a:t> keringési idejének (11,8 földi év) négyzete majdnem 140. A Jupiter majdnem 5,2-szer van távolabb a Naptól, mint a </a:t>
            </a:r>
            <a:r>
              <a:rPr lang="hu-HU" sz="6400" i="1" dirty="0" smtClean="0">
                <a:hlinkClick r:id="rId8" tooltip="Föld"/>
              </a:rPr>
              <a:t>Föld</a:t>
            </a:r>
            <a:r>
              <a:rPr lang="hu-HU" sz="6400" i="1" dirty="0" smtClean="0"/>
              <a:t>; ennek köbe (5,2-ször 5,2-ször 5,2) szintén majdnem 140.</a:t>
            </a:r>
            <a:r>
              <a:rPr lang="hu-HU" sz="6400" dirty="0" smtClean="0"/>
              <a:t> Kepler III. törvényének </a:t>
            </a:r>
            <a:r>
              <a:rPr lang="hu-HU" sz="6400" i="1" dirty="0" smtClean="0"/>
              <a:t>pontos</a:t>
            </a:r>
            <a:r>
              <a:rPr lang="hu-HU" sz="6400" dirty="0" smtClean="0"/>
              <a:t> alakja: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6400" dirty="0" smtClean="0"/>
              <a:t>, ahol </a:t>
            </a:r>
            <a:r>
              <a:rPr lang="hu-HU" sz="6400" i="1" dirty="0" smtClean="0"/>
              <a:t>k</a:t>
            </a:r>
            <a:r>
              <a:rPr lang="hu-HU" sz="6400" dirty="0" smtClean="0"/>
              <a:t> a Gauss-féle gravitációs állandó, </a:t>
            </a:r>
            <a:r>
              <a:rPr lang="hu-HU" sz="6400" i="1" dirty="0" smtClean="0"/>
              <a:t>m</a:t>
            </a:r>
            <a:r>
              <a:rPr lang="hu-HU" sz="6400" i="1" baseline="-25000" dirty="0" smtClean="0"/>
              <a:t>1</a:t>
            </a:r>
            <a:r>
              <a:rPr lang="hu-HU" sz="6400" dirty="0" smtClean="0"/>
              <a:t> és </a:t>
            </a:r>
            <a:r>
              <a:rPr lang="hu-HU" sz="6400" i="1" dirty="0" smtClean="0"/>
              <a:t>m</a:t>
            </a:r>
            <a:r>
              <a:rPr lang="hu-HU" sz="6400" i="1" baseline="-25000" dirty="0" smtClean="0"/>
              <a:t>2</a:t>
            </a:r>
            <a:r>
              <a:rPr lang="hu-HU" sz="6400" dirty="0" smtClean="0"/>
              <a:t> pedig a testek </a:t>
            </a:r>
            <a:r>
              <a:rPr lang="hu-HU" sz="6400" dirty="0" smtClean="0">
                <a:hlinkClick r:id="rId9" tooltip="Tömeg"/>
              </a:rPr>
              <a:t>tömege</a:t>
            </a:r>
            <a:r>
              <a:rPr lang="hu-HU" sz="6400" dirty="0" smtClean="0"/>
              <a:t>. Mivel értéke </a:t>
            </a:r>
            <a:r>
              <a:rPr lang="hu-HU" sz="6400" b="1" dirty="0" smtClean="0"/>
              <a:t>k</a:t>
            </a:r>
            <a:r>
              <a:rPr lang="hu-HU" sz="6400" dirty="0" smtClean="0"/>
              <a:t>-nak, a </a:t>
            </a:r>
            <a:r>
              <a:rPr lang="hu-HU" sz="6400" dirty="0" smtClean="0">
                <a:hlinkClick r:id="rId10" tooltip="Gauss"/>
              </a:rPr>
              <a:t>Gauss</a:t>
            </a:r>
            <a:r>
              <a:rPr lang="hu-HU" sz="6400" dirty="0" smtClean="0"/>
              <a:t>-féle </a:t>
            </a:r>
            <a:r>
              <a:rPr lang="hu-HU" sz="6400" dirty="0" smtClean="0">
                <a:hlinkClick r:id="rId11" tooltip="Gravitációs állandó"/>
              </a:rPr>
              <a:t>gravitációs állandónak</a:t>
            </a:r>
            <a:r>
              <a:rPr lang="hu-HU" sz="6400" dirty="0" smtClean="0"/>
              <a:t> a négyzete miatt nagyon kicsi, ezért az egyenlet jobb oldala minden bolygóra nézve jó közelítéssel állandó.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6400" dirty="0" smtClean="0"/>
              <a:t>A Gauss-féle gravitációs állandó: ahol </a:t>
            </a:r>
            <a:r>
              <a:rPr lang="hu-HU" sz="6400" i="1" dirty="0" smtClean="0"/>
              <a:t>m</a:t>
            </a:r>
            <a:r>
              <a:rPr lang="hu-HU" sz="6400" dirty="0" smtClean="0"/>
              <a:t> a Föld - Hold rendszer össztömege, </a:t>
            </a:r>
            <a:r>
              <a:rPr lang="hu-HU" sz="6400" i="1" dirty="0" smtClean="0"/>
              <a:t>T</a:t>
            </a:r>
            <a:r>
              <a:rPr lang="hu-HU" sz="6400" dirty="0" smtClean="0"/>
              <a:t> pedig a Föld - Hold rendszer tömegközéppontjának a Nap körüli keringési </a:t>
            </a:r>
            <a:r>
              <a:rPr lang="hu-HU" sz="6400" dirty="0" smtClean="0">
                <a:hlinkClick r:id="rId12" tooltip="Idő"/>
              </a:rPr>
              <a:t>ideje</a:t>
            </a:r>
            <a:r>
              <a:rPr lang="hu-HU" sz="6400" dirty="0" smtClean="0"/>
              <a:t>.</a:t>
            </a:r>
          </a:p>
          <a:p>
            <a:pPr eaLnBrk="1" fontAlgn="auto" hangingPunct="1"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2268538" y="1600200"/>
            <a:ext cx="6418262" cy="4525963"/>
          </a:xfrm>
        </p:spPr>
        <p:txBody>
          <a:bodyPr>
            <a:noAutofit/>
          </a:bodyPr>
          <a:lstStyle/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3600" b="1" dirty="0" smtClean="0"/>
              <a:t>Sir Isaac Newton </a:t>
            </a:r>
            <a:r>
              <a:rPr lang="hu-HU" sz="3600" dirty="0" smtClean="0"/>
              <a:t>(</a:t>
            </a:r>
            <a:r>
              <a:rPr lang="hu-HU" sz="3600" dirty="0" err="1" smtClean="0"/>
              <a:t>Woolsthorpe-by-Colsterworth</a:t>
            </a:r>
            <a:r>
              <a:rPr lang="hu-HU" sz="3600" dirty="0" smtClean="0"/>
              <a:t>, 1642. december 25. – London, 1727. március 20.) angol fizikus, matematikus, csillagász, filozófus és alkimista; a modern történelem egyik kiemelkedő tudósa.</a:t>
            </a:r>
            <a:endParaRPr lang="hu-HU" sz="3600" dirty="0"/>
          </a:p>
        </p:txBody>
      </p:sp>
      <p:pic>
        <p:nvPicPr>
          <p:cNvPr id="12292" name="Picture 2" descr="http://upload.wikimedia.org/wikipedia/commons/thumb/5/5b/Hw-newton.jpg/220px-Hw-newt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209550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b="1" dirty="0" smtClean="0"/>
              <a:t>Newton első törvénye – a tehetetlenség törvénye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395288" y="1412875"/>
            <a:ext cx="8229600" cy="4525963"/>
          </a:xfrm>
        </p:spPr>
        <p:txBody>
          <a:bodyPr>
            <a:noAutofit/>
          </a:bodyPr>
          <a:lstStyle/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1900" i="1" dirty="0" smtClean="0"/>
              <a:t>Galilei és Kepler törvényei alapján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1900" b="1" dirty="0" smtClean="0"/>
              <a:t>Minden test nyugalomban marad vagy egyenes vonalú egyenletes mozgást végez mindaddig, míg ezt az állapotot egy másik test vagy mező meg nem változtatja.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1900" dirty="0" smtClean="0"/>
              <a:t>A vonatkoztatási rendszer maga is nyugalomban van, vagy egyenes vonalú egyenletes mozgást végez, és bármely hozzá viszonyított tökéletesen magára hagyott test mozgására érvényes a tehetetlenség törvénye.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1900" dirty="0" smtClean="0"/>
              <a:t>Már Arisztotelész is megfigyelte, hogy álló testek nyugalomban maradnak, amíg külső hatás nem éri őket. Úgy vélte, hogy a nyugalom a természetes állapot, a mozgáshoz van szükség kiváltó okra. Newton megállapította, hogy mind a nyugalmi helyzet, mind az egyenletes mozgás stabil állapot, és a gyorsulás az, amihez külső hatásra van szükség – ezt a külső hatást nevezzük erőnek. A mindennapi körülmények között megfigyelhető helyzetekben egy ilyen, minden mozgó testre ható erőhatás a súrlódás, ez lehetett az, ami Arisztotelészt megtévesztette.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hu-HU" sz="1900" dirty="0" smtClean="0"/>
              <a:t>Az első törvény arra is rámutat, hogy </a:t>
            </a:r>
            <a:r>
              <a:rPr lang="hu-HU" sz="1900" b="1" dirty="0" smtClean="0"/>
              <a:t>a Nap körül keringő bolygók, mivel nem egyenes vonalú mozgást végeznek, külső erőhatás alatt kell, hogy álljanak: ez pedig a gravitáció.</a:t>
            </a:r>
          </a:p>
          <a:p>
            <a:pPr eaLnBrk="1" fontAlgn="auto" hangingPunct="1">
              <a:defRPr/>
            </a:pPr>
            <a:endParaRPr lang="hu-HU" sz="1900" b="1" dirty="0" smtClean="0"/>
          </a:p>
          <a:p>
            <a:pPr eaLnBrk="1" fontAlgn="auto" hangingPunct="1">
              <a:defRPr/>
            </a:pPr>
            <a:endParaRPr lang="hu-H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320</TotalTime>
  <Words>1614</Words>
  <Application>Microsoft Office PowerPoint</Application>
  <PresentationFormat>Diavetítés a képernyőre (4:3 oldalarány)</PresentationFormat>
  <Paragraphs>96</Paragraphs>
  <Slides>20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5" baseType="lpstr">
      <vt:lpstr>Arial</vt:lpstr>
      <vt:lpstr>Arial Narrow</vt:lpstr>
      <vt:lpstr>Calibri</vt:lpstr>
      <vt:lpstr>Tahoma</vt:lpstr>
      <vt:lpstr>Horizont</vt:lpstr>
      <vt:lpstr>A Csillagászat TÖRTÉNETE</vt:lpstr>
      <vt:lpstr>A távoli múlt </vt:lpstr>
      <vt:lpstr>Csillagászat története</vt:lpstr>
      <vt:lpstr>PowerPoint-bemutató</vt:lpstr>
      <vt:lpstr>PowerPoint-bemutató</vt:lpstr>
      <vt:lpstr>PowerPoint-bemutató</vt:lpstr>
      <vt:lpstr>Kepler törvényei</vt:lpstr>
      <vt:lpstr>PowerPoint-bemutató</vt:lpstr>
      <vt:lpstr>Newton első törvénye – a tehetetlenség törvénye</vt:lpstr>
      <vt:lpstr>Newton további törvényei</vt:lpstr>
      <vt:lpstr>CsiLLAGÁSZATI Mértékegységek</vt:lpstr>
      <vt:lpstr>CsE</vt:lpstr>
      <vt:lpstr>Fényév</vt:lpstr>
      <vt:lpstr>Parszek</vt:lpstr>
      <vt:lpstr>Kozmológia</vt:lpstr>
      <vt:lpstr>PowerPoint-bemutató</vt:lpstr>
      <vt:lpstr>Tejútrendszer</vt:lpstr>
      <vt:lpstr>Naprendszer</vt:lpstr>
      <vt:lpstr>Hoyle elmélet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Csillagászat</dc:title>
  <dc:creator>User8</dc:creator>
  <cp:lastModifiedBy>Időspirál3</cp:lastModifiedBy>
  <cp:revision>30</cp:revision>
  <dcterms:created xsi:type="dcterms:W3CDTF">2013-09-06T06:18:53Z</dcterms:created>
  <dcterms:modified xsi:type="dcterms:W3CDTF">2021-06-15T07:59:38Z</dcterms:modified>
</cp:coreProperties>
</file>